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theme/themeOverride1.xml" ContentType="application/vnd.openxmlformats-officedocument.themeOverr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xlsx" ContentType="application/vnd.openxmlformats-officedocument.spreadsheetml.sheet"/>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Default Extension="wmv" ContentType="video/x-ms-wmv"/>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82" r:id="rId3"/>
  </p:sldMasterIdLst>
  <p:sldIdLst>
    <p:sldId id="256" r:id="rId4"/>
    <p:sldId id="317" r:id="rId5"/>
    <p:sldId id="287" r:id="rId6"/>
    <p:sldId id="321" r:id="rId7"/>
    <p:sldId id="297" r:id="rId8"/>
    <p:sldId id="325" r:id="rId9"/>
    <p:sldId id="323" r:id="rId10"/>
    <p:sldId id="299" r:id="rId11"/>
    <p:sldId id="301" r:id="rId12"/>
    <p:sldId id="304" r:id="rId13"/>
    <p:sldId id="305" r:id="rId14"/>
    <p:sldId id="264" r:id="rId15"/>
    <p:sldId id="318" r:id="rId16"/>
    <p:sldId id="319" r:id="rId17"/>
    <p:sldId id="320" r:id="rId18"/>
    <p:sldId id="322" r:id="rId19"/>
    <p:sldId id="324" r:id="rId20"/>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98" autoAdjust="0"/>
    <p:restoredTop sz="94662" autoAdjust="0"/>
  </p:normalViewPr>
  <p:slideViewPr>
    <p:cSldViewPr>
      <p:cViewPr varScale="1">
        <p:scale>
          <a:sx n="67" d="100"/>
          <a:sy n="67" d="100"/>
        </p:scale>
        <p:origin x="-1434"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Foglio_di_lavoro_di_Microsoft_Office_Excel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lang val="it-IT"/>
  <c:clrMapOvr bg1="lt1" tx1="dk1" bg2="lt2" tx2="dk2" accent1="accent1" accent2="accent2" accent3="accent3" accent4="accent4" accent5="accent5" accent6="accent6" hlink="hlink" folHlink="folHlink"/>
  <c:chart>
    <c:title>
      <c:layout>
        <c:manualLayout>
          <c:xMode val="edge"/>
          <c:yMode val="edge"/>
          <c:x val="0.27187552023393335"/>
          <c:y val="2.1060574025015651E-2"/>
        </c:manualLayout>
      </c:layout>
      <c:txPr>
        <a:bodyPr/>
        <a:lstStyle/>
        <a:p>
          <a:pPr>
            <a:defRPr sz="2400"/>
          </a:pPr>
          <a:endParaRPr lang="it-IT"/>
        </a:p>
      </c:txPr>
    </c:title>
    <c:plotArea>
      <c:layout/>
      <c:lineChart>
        <c:grouping val="standard"/>
        <c:ser>
          <c:idx val="0"/>
          <c:order val="0"/>
          <c:tx>
            <c:v>Evoluzione del Vesuvio</c:v>
          </c:tx>
          <c:marker>
            <c:symbol val="none"/>
          </c:marker>
          <c:cat>
            <c:strRef>
              <c:f>Foglio1!$J$3:$J$5</c:f>
              <c:strCache>
                <c:ptCount val="3"/>
                <c:pt idx="0">
                  <c:v>25.000 anni fa</c:v>
                </c:pt>
                <c:pt idx="1">
                  <c:v>79 d.C.</c:v>
                </c:pt>
                <c:pt idx="2">
                  <c:v>Oggi</c:v>
                </c:pt>
              </c:strCache>
            </c:strRef>
          </c:cat>
          <c:val>
            <c:numRef>
              <c:f>Foglio1!$K$3:$K$5</c:f>
              <c:numCache>
                <c:formatCode>#,##0</c:formatCode>
                <c:ptCount val="3"/>
                <c:pt idx="0">
                  <c:v>3000</c:v>
                </c:pt>
                <c:pt idx="1">
                  <c:v>1500</c:v>
                </c:pt>
                <c:pt idx="2">
                  <c:v>1281</c:v>
                </c:pt>
              </c:numCache>
            </c:numRef>
          </c:val>
        </c:ser>
        <c:dLbls/>
        <c:marker val="1"/>
        <c:axId val="83014784"/>
        <c:axId val="83016320"/>
      </c:lineChart>
      <c:catAx>
        <c:axId val="83014784"/>
        <c:scaling>
          <c:orientation val="minMax"/>
        </c:scaling>
        <c:axPos val="b"/>
        <c:numFmt formatCode="General" sourceLinked="0"/>
        <c:tickLblPos val="nextTo"/>
        <c:txPr>
          <a:bodyPr/>
          <a:lstStyle/>
          <a:p>
            <a:pPr>
              <a:defRPr sz="1800" b="1"/>
            </a:pPr>
            <a:endParaRPr lang="it-IT"/>
          </a:p>
        </c:txPr>
        <c:crossAx val="83016320"/>
        <c:crosses val="autoZero"/>
        <c:auto val="1"/>
        <c:lblAlgn val="ctr"/>
        <c:lblOffset val="100"/>
      </c:catAx>
      <c:valAx>
        <c:axId val="83016320"/>
        <c:scaling>
          <c:orientation val="minMax"/>
        </c:scaling>
        <c:axPos val="l"/>
        <c:majorGridlines/>
        <c:numFmt formatCode="#,##0" sourceLinked="1"/>
        <c:tickLblPos val="nextTo"/>
        <c:txPr>
          <a:bodyPr/>
          <a:lstStyle/>
          <a:p>
            <a:pPr>
              <a:defRPr sz="1800" b="1"/>
            </a:pPr>
            <a:endParaRPr lang="it-IT"/>
          </a:p>
        </c:txPr>
        <c:crossAx val="83014784"/>
        <c:crosses val="autoZero"/>
        <c:crossBetween val="between"/>
      </c:valAx>
      <c:spPr>
        <a:solidFill>
          <a:sysClr val="window" lastClr="FFFFFF"/>
        </a:solidFill>
      </c:spPr>
    </c:plotArea>
    <c:plotVisOnly val="1"/>
    <c:dispBlanksAs val="gap"/>
  </c:chart>
  <c:externalData r:id="rId2"/>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6858F0DE-39AA-4EE2-9D01-7FEEA7652029}" type="datetimeFigureOut">
              <a:rPr lang="it-IT" smtClean="0"/>
              <a:pPr/>
              <a:t>24/05/2017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67BA9E-ACB6-41EE-95A3-541E4ADC4CED}" type="slidenum">
              <a:rPr lang="it-IT" smtClean="0"/>
              <a:pPr/>
              <a:t>‹N›</a:t>
            </a:fld>
            <a:endParaRPr lang="it-IT"/>
          </a:p>
        </p:txBody>
      </p:sp>
    </p:spTree>
    <p:extLst>
      <p:ext uri="{BB962C8B-B14F-4D97-AF65-F5344CB8AC3E}">
        <p14:creationId xmlns:p14="http://schemas.microsoft.com/office/powerpoint/2010/main" xmlns="" val="570672443"/>
      </p:ext>
    </p:extLst>
  </p:cSld>
  <p:clrMapOvr>
    <a:masterClrMapping/>
  </p:clrMapOvr>
  <mc:AlternateContent xmlns:mc="http://schemas.openxmlformats.org/markup-compatibility/2006">
    <mc:Choice xmlns:p14="http://schemas.microsoft.com/office/powerpoint/2010/main" xmlns="" Requires="p14">
      <p:transition spd="med" p14:dur="700" advClick="0" advTm="20000">
        <p:fade/>
      </p:transition>
    </mc:Choice>
    <mc:Fallback>
      <p:transition spd="med" advClick="0" advTm="2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858F0DE-39AA-4EE2-9D01-7FEEA7652029}" type="datetimeFigureOut">
              <a:rPr lang="it-IT" smtClean="0"/>
              <a:pPr/>
              <a:t>24/05/2017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67BA9E-ACB6-41EE-95A3-541E4ADC4CED}" type="slidenum">
              <a:rPr lang="it-IT" smtClean="0"/>
              <a:pPr/>
              <a:t>‹N›</a:t>
            </a:fld>
            <a:endParaRPr lang="it-IT"/>
          </a:p>
        </p:txBody>
      </p:sp>
    </p:spTree>
    <p:extLst>
      <p:ext uri="{BB962C8B-B14F-4D97-AF65-F5344CB8AC3E}">
        <p14:creationId xmlns:p14="http://schemas.microsoft.com/office/powerpoint/2010/main" xmlns="" val="1041019841"/>
      </p:ext>
    </p:extLst>
  </p:cSld>
  <p:clrMapOvr>
    <a:masterClrMapping/>
  </p:clrMapOvr>
  <mc:AlternateContent xmlns:mc="http://schemas.openxmlformats.org/markup-compatibility/2006">
    <mc:Choice xmlns:p14="http://schemas.microsoft.com/office/powerpoint/2010/main" xmlns="" Requires="p14">
      <p:transition spd="med" p14:dur="700" advClick="0" advTm="20000">
        <p:fade/>
      </p:transition>
    </mc:Choice>
    <mc:Fallback>
      <p:transition spd="med" advClick="0" advTm="2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858F0DE-39AA-4EE2-9D01-7FEEA7652029}" type="datetimeFigureOut">
              <a:rPr lang="it-IT" smtClean="0"/>
              <a:pPr/>
              <a:t>24/05/2017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67BA9E-ACB6-41EE-95A3-541E4ADC4CED}" type="slidenum">
              <a:rPr lang="it-IT" smtClean="0"/>
              <a:pPr/>
              <a:t>‹N›</a:t>
            </a:fld>
            <a:endParaRPr lang="it-IT"/>
          </a:p>
        </p:txBody>
      </p:sp>
    </p:spTree>
    <p:extLst>
      <p:ext uri="{BB962C8B-B14F-4D97-AF65-F5344CB8AC3E}">
        <p14:creationId xmlns:p14="http://schemas.microsoft.com/office/powerpoint/2010/main" xmlns="" val="1097027110"/>
      </p:ext>
    </p:extLst>
  </p:cSld>
  <p:clrMapOvr>
    <a:masterClrMapping/>
  </p:clrMapOvr>
  <mc:AlternateContent xmlns:mc="http://schemas.openxmlformats.org/markup-compatibility/2006">
    <mc:Choice xmlns:p14="http://schemas.microsoft.com/office/powerpoint/2010/main" xmlns="" Requires="p14">
      <p:transition spd="med" p14:dur="700" advClick="0" advTm="20000">
        <p:fade/>
      </p:transition>
    </mc:Choice>
    <mc:Fallback>
      <p:transition spd="med" advClick="0" advTm="20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6FCDE07-B79D-4432-B5A5-11532CB60E4F}" type="datetimeFigureOut">
              <a:rPr lang="it-IT" smtClean="0">
                <a:solidFill>
                  <a:prstClr val="black">
                    <a:tint val="75000"/>
                  </a:prstClr>
                </a:solidFill>
              </a:rPr>
              <a:pPr/>
              <a:t>24/05/2017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AA4087F0-E965-4B88-ABBF-08FFCB93FA4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80996306"/>
      </p:ext>
    </p:extLst>
  </p:cSld>
  <p:clrMapOvr>
    <a:masterClrMapping/>
  </p:clrMapOvr>
  <mc:AlternateContent xmlns:mc="http://schemas.openxmlformats.org/markup-compatibility/2006">
    <mc:Choice xmlns:p14="http://schemas.microsoft.com/office/powerpoint/2010/main" xmlns="" Requires="p14">
      <p:transition spd="med" p14:dur="700" advClick="0" advTm="20000">
        <p:fade/>
      </p:transition>
    </mc:Choice>
    <mc:Fallback>
      <p:transition spd="med" advClick="0" advTm="20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6FCDE07-B79D-4432-B5A5-11532CB60E4F}" type="datetimeFigureOut">
              <a:rPr lang="it-IT" smtClean="0">
                <a:solidFill>
                  <a:prstClr val="black">
                    <a:tint val="75000"/>
                  </a:prstClr>
                </a:solidFill>
              </a:rPr>
              <a:pPr/>
              <a:t>24/05/2017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AA4087F0-E965-4B88-ABBF-08FFCB93FA4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80996306"/>
      </p:ext>
    </p:extLst>
  </p:cSld>
  <p:clrMapOvr>
    <a:masterClrMapping/>
  </p:clrMapOvr>
  <mc:AlternateContent xmlns:mc="http://schemas.openxmlformats.org/markup-compatibility/2006">
    <mc:Choice xmlns:p14="http://schemas.microsoft.com/office/powerpoint/2010/main" xmlns="" Requires="p14">
      <p:transition spd="med" p14:dur="700" advClick="0" advTm="20000">
        <p:fade/>
      </p:transition>
    </mc:Choice>
    <mc:Fallback>
      <p:transition spd="med" advClick="0" advTm="2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858F0DE-39AA-4EE2-9D01-7FEEA7652029}" type="datetimeFigureOut">
              <a:rPr lang="it-IT" smtClean="0"/>
              <a:pPr/>
              <a:t>24/05/2017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67BA9E-ACB6-41EE-95A3-541E4ADC4CED}" type="slidenum">
              <a:rPr lang="it-IT" smtClean="0"/>
              <a:pPr/>
              <a:t>‹N›</a:t>
            </a:fld>
            <a:endParaRPr lang="it-IT"/>
          </a:p>
        </p:txBody>
      </p:sp>
    </p:spTree>
    <p:extLst>
      <p:ext uri="{BB962C8B-B14F-4D97-AF65-F5344CB8AC3E}">
        <p14:creationId xmlns:p14="http://schemas.microsoft.com/office/powerpoint/2010/main" xmlns="" val="2366027707"/>
      </p:ext>
    </p:extLst>
  </p:cSld>
  <p:clrMapOvr>
    <a:masterClrMapping/>
  </p:clrMapOvr>
  <mc:AlternateContent xmlns:mc="http://schemas.openxmlformats.org/markup-compatibility/2006">
    <mc:Choice xmlns:p14="http://schemas.microsoft.com/office/powerpoint/2010/main" xmlns="" Requires="p14">
      <p:transition spd="med" p14:dur="700" advClick="0" advTm="20000">
        <p:fade/>
      </p:transition>
    </mc:Choice>
    <mc:Fallback>
      <p:transition spd="med" advClick="0" advTm="2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6858F0DE-39AA-4EE2-9D01-7FEEA7652029}" type="datetimeFigureOut">
              <a:rPr lang="it-IT" smtClean="0"/>
              <a:pPr/>
              <a:t>24/05/2017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67BA9E-ACB6-41EE-95A3-541E4ADC4CED}" type="slidenum">
              <a:rPr lang="it-IT" smtClean="0"/>
              <a:pPr/>
              <a:t>‹N›</a:t>
            </a:fld>
            <a:endParaRPr lang="it-IT"/>
          </a:p>
        </p:txBody>
      </p:sp>
    </p:spTree>
    <p:extLst>
      <p:ext uri="{BB962C8B-B14F-4D97-AF65-F5344CB8AC3E}">
        <p14:creationId xmlns:p14="http://schemas.microsoft.com/office/powerpoint/2010/main" xmlns="" val="3992410340"/>
      </p:ext>
    </p:extLst>
  </p:cSld>
  <p:clrMapOvr>
    <a:masterClrMapping/>
  </p:clrMapOvr>
  <mc:AlternateContent xmlns:mc="http://schemas.openxmlformats.org/markup-compatibility/2006">
    <mc:Choice xmlns:p14="http://schemas.microsoft.com/office/powerpoint/2010/main" xmlns="" Requires="p14">
      <p:transition spd="med" p14:dur="700" advClick="0" advTm="20000">
        <p:fade/>
      </p:transition>
    </mc:Choice>
    <mc:Fallback>
      <p:transition spd="med" advClick="0" advTm="2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6858F0DE-39AA-4EE2-9D01-7FEEA7652029}" type="datetimeFigureOut">
              <a:rPr lang="it-IT" smtClean="0"/>
              <a:pPr/>
              <a:t>24/05/2017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C67BA9E-ACB6-41EE-95A3-541E4ADC4CED}" type="slidenum">
              <a:rPr lang="it-IT" smtClean="0"/>
              <a:pPr/>
              <a:t>‹N›</a:t>
            </a:fld>
            <a:endParaRPr lang="it-IT"/>
          </a:p>
        </p:txBody>
      </p:sp>
    </p:spTree>
    <p:extLst>
      <p:ext uri="{BB962C8B-B14F-4D97-AF65-F5344CB8AC3E}">
        <p14:creationId xmlns:p14="http://schemas.microsoft.com/office/powerpoint/2010/main" xmlns="" val="1679299971"/>
      </p:ext>
    </p:extLst>
  </p:cSld>
  <p:clrMapOvr>
    <a:masterClrMapping/>
  </p:clrMapOvr>
  <mc:AlternateContent xmlns:mc="http://schemas.openxmlformats.org/markup-compatibility/2006">
    <mc:Choice xmlns:p14="http://schemas.microsoft.com/office/powerpoint/2010/main" xmlns="" Requires="p14">
      <p:transition spd="med" p14:dur="700" advClick="0" advTm="20000">
        <p:fade/>
      </p:transition>
    </mc:Choice>
    <mc:Fallback>
      <p:transition spd="med" advClick="0" advTm="2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6858F0DE-39AA-4EE2-9D01-7FEEA7652029}" type="datetimeFigureOut">
              <a:rPr lang="it-IT" smtClean="0"/>
              <a:pPr/>
              <a:t>24/05/2017</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DC67BA9E-ACB6-41EE-95A3-541E4ADC4CED}" type="slidenum">
              <a:rPr lang="it-IT" smtClean="0"/>
              <a:pPr/>
              <a:t>‹N›</a:t>
            </a:fld>
            <a:endParaRPr lang="it-IT"/>
          </a:p>
        </p:txBody>
      </p:sp>
    </p:spTree>
    <p:extLst>
      <p:ext uri="{BB962C8B-B14F-4D97-AF65-F5344CB8AC3E}">
        <p14:creationId xmlns:p14="http://schemas.microsoft.com/office/powerpoint/2010/main" xmlns="" val="2357313547"/>
      </p:ext>
    </p:extLst>
  </p:cSld>
  <p:clrMapOvr>
    <a:masterClrMapping/>
  </p:clrMapOvr>
  <mc:AlternateContent xmlns:mc="http://schemas.openxmlformats.org/markup-compatibility/2006">
    <mc:Choice xmlns:p14="http://schemas.microsoft.com/office/powerpoint/2010/main" xmlns="" Requires="p14">
      <p:transition spd="med" p14:dur="700" advClick="0" advTm="20000">
        <p:fade/>
      </p:transition>
    </mc:Choice>
    <mc:Fallback>
      <p:transition spd="med" advClick="0" advTm="2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6858F0DE-39AA-4EE2-9D01-7FEEA7652029}" type="datetimeFigureOut">
              <a:rPr lang="it-IT" smtClean="0"/>
              <a:pPr/>
              <a:t>24/05/2017</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DC67BA9E-ACB6-41EE-95A3-541E4ADC4CED}" type="slidenum">
              <a:rPr lang="it-IT" smtClean="0"/>
              <a:pPr/>
              <a:t>‹N›</a:t>
            </a:fld>
            <a:endParaRPr lang="it-IT"/>
          </a:p>
        </p:txBody>
      </p:sp>
    </p:spTree>
    <p:extLst>
      <p:ext uri="{BB962C8B-B14F-4D97-AF65-F5344CB8AC3E}">
        <p14:creationId xmlns:p14="http://schemas.microsoft.com/office/powerpoint/2010/main" xmlns="" val="1447525921"/>
      </p:ext>
    </p:extLst>
  </p:cSld>
  <p:clrMapOvr>
    <a:masterClrMapping/>
  </p:clrMapOvr>
  <mc:AlternateContent xmlns:mc="http://schemas.openxmlformats.org/markup-compatibility/2006">
    <mc:Choice xmlns:p14="http://schemas.microsoft.com/office/powerpoint/2010/main" xmlns="" Requires="p14">
      <p:transition spd="med" p14:dur="700" advClick="0" advTm="20000">
        <p:fade/>
      </p:transition>
    </mc:Choice>
    <mc:Fallback>
      <p:transition spd="med" advClick="0" advTm="2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858F0DE-39AA-4EE2-9D01-7FEEA7652029}" type="datetimeFigureOut">
              <a:rPr lang="it-IT" smtClean="0"/>
              <a:pPr/>
              <a:t>24/05/2017</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67BA9E-ACB6-41EE-95A3-541E4ADC4CED}" type="slidenum">
              <a:rPr lang="it-IT" smtClean="0"/>
              <a:pPr/>
              <a:t>‹N›</a:t>
            </a:fld>
            <a:endParaRPr lang="it-IT"/>
          </a:p>
        </p:txBody>
      </p:sp>
    </p:spTree>
    <p:extLst>
      <p:ext uri="{BB962C8B-B14F-4D97-AF65-F5344CB8AC3E}">
        <p14:creationId xmlns:p14="http://schemas.microsoft.com/office/powerpoint/2010/main" xmlns="" val="904117184"/>
      </p:ext>
    </p:extLst>
  </p:cSld>
  <p:clrMapOvr>
    <a:masterClrMapping/>
  </p:clrMapOvr>
  <mc:AlternateContent xmlns:mc="http://schemas.openxmlformats.org/markup-compatibility/2006">
    <mc:Choice xmlns:p14="http://schemas.microsoft.com/office/powerpoint/2010/main" xmlns="" Requires="p14">
      <p:transition spd="med" p14:dur="700" advClick="0" advTm="20000">
        <p:fade/>
      </p:transition>
    </mc:Choice>
    <mc:Fallback>
      <p:transition spd="med" advClick="0" advTm="2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6858F0DE-39AA-4EE2-9D01-7FEEA7652029}" type="datetimeFigureOut">
              <a:rPr lang="it-IT" smtClean="0"/>
              <a:pPr/>
              <a:t>24/05/2017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C67BA9E-ACB6-41EE-95A3-541E4ADC4CED}" type="slidenum">
              <a:rPr lang="it-IT" smtClean="0"/>
              <a:pPr/>
              <a:t>‹N›</a:t>
            </a:fld>
            <a:endParaRPr lang="it-IT"/>
          </a:p>
        </p:txBody>
      </p:sp>
    </p:spTree>
    <p:extLst>
      <p:ext uri="{BB962C8B-B14F-4D97-AF65-F5344CB8AC3E}">
        <p14:creationId xmlns:p14="http://schemas.microsoft.com/office/powerpoint/2010/main" xmlns="" val="3554484237"/>
      </p:ext>
    </p:extLst>
  </p:cSld>
  <p:clrMapOvr>
    <a:masterClrMapping/>
  </p:clrMapOvr>
  <mc:AlternateContent xmlns:mc="http://schemas.openxmlformats.org/markup-compatibility/2006">
    <mc:Choice xmlns:p14="http://schemas.microsoft.com/office/powerpoint/2010/main" xmlns="" Requires="p14">
      <p:transition spd="med" p14:dur="700" advClick="0" advTm="20000">
        <p:fade/>
      </p:transition>
    </mc:Choice>
    <mc:Fallback>
      <p:transition spd="med" advClick="0" advTm="2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6858F0DE-39AA-4EE2-9D01-7FEEA7652029}" type="datetimeFigureOut">
              <a:rPr lang="it-IT" smtClean="0"/>
              <a:pPr/>
              <a:t>24/05/2017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C67BA9E-ACB6-41EE-95A3-541E4ADC4CED}" type="slidenum">
              <a:rPr lang="it-IT" smtClean="0"/>
              <a:pPr/>
              <a:t>‹N›</a:t>
            </a:fld>
            <a:endParaRPr lang="it-IT"/>
          </a:p>
        </p:txBody>
      </p:sp>
    </p:spTree>
    <p:extLst>
      <p:ext uri="{BB962C8B-B14F-4D97-AF65-F5344CB8AC3E}">
        <p14:creationId xmlns:p14="http://schemas.microsoft.com/office/powerpoint/2010/main" xmlns="" val="3038245114"/>
      </p:ext>
    </p:extLst>
  </p:cSld>
  <p:clrMapOvr>
    <a:masterClrMapping/>
  </p:clrMapOvr>
  <mc:AlternateContent xmlns:mc="http://schemas.openxmlformats.org/markup-compatibility/2006">
    <mc:Choice xmlns:p14="http://schemas.microsoft.com/office/powerpoint/2010/main" xmlns="" Requires="p14">
      <p:transition spd="med" p14:dur="700" advClick="0" advTm="20000">
        <p:fade/>
      </p:transition>
    </mc:Choice>
    <mc:Fallback>
      <p:transition spd="med" advClick="0" advTm="2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50000"/>
            <a:lum/>
          </a:blip>
          <a:srcRect/>
          <a:stretch>
            <a:fillRect l="-13000" r="-13000"/>
          </a:stretch>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8F0DE-39AA-4EE2-9D01-7FEEA7652029}" type="datetimeFigureOut">
              <a:rPr lang="it-IT" smtClean="0"/>
              <a:pPr/>
              <a:t>24/05/2017</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67BA9E-ACB6-41EE-95A3-541E4ADC4CED}" type="slidenum">
              <a:rPr lang="it-IT" smtClean="0"/>
              <a:pPr/>
              <a:t>‹N›</a:t>
            </a:fld>
            <a:endParaRPr lang="it-IT"/>
          </a:p>
        </p:txBody>
      </p:sp>
    </p:spTree>
    <p:extLst>
      <p:ext uri="{BB962C8B-B14F-4D97-AF65-F5344CB8AC3E}">
        <p14:creationId xmlns:p14="http://schemas.microsoft.com/office/powerpoint/2010/main" xmlns="" val="6449335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xmlns="" Requires="p14">
      <p:transition spd="med" p14:dur="700" advClick="0" advTm="20000">
        <p:fade/>
      </p:transition>
    </mc:Choice>
    <mc:Fallback>
      <p:transition spd="med" advClick="0" advTm="20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alphaModFix amt="50000"/>
            <a:lum/>
          </a:blip>
          <a:srcRect/>
          <a:stretch>
            <a:fillRect l="-13000" r="-13000"/>
          </a:stretch>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FCDE07-B79D-4432-B5A5-11532CB60E4F}" type="datetimeFigureOut">
              <a:rPr lang="it-IT" smtClean="0">
                <a:solidFill>
                  <a:prstClr val="black">
                    <a:tint val="75000"/>
                  </a:prstClr>
                </a:solidFill>
              </a:rPr>
              <a:pPr/>
              <a:t>24/05/2017</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4087F0-E965-4B88-ABBF-08FFCB93FA4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1850993647"/>
      </p:ext>
    </p:extLst>
  </p:cSld>
  <p:clrMap bg1="lt1" tx1="dk1" bg2="lt2" tx2="dk2" accent1="accent1" accent2="accent2" accent3="accent3" accent4="accent4" accent5="accent5" accent6="accent6" hlink="hlink" folHlink="folHlink"/>
  <p:sldLayoutIdLst>
    <p:sldLayoutId id="2147483667" r:id="rId1"/>
  </p:sldLayoutIdLst>
  <mc:AlternateContent xmlns:mc="http://schemas.openxmlformats.org/markup-compatibility/2006">
    <mc:Choice xmlns:p14="http://schemas.microsoft.com/office/powerpoint/2010/main" xmlns="" Requires="p14">
      <p:transition spd="med" p14:dur="700" advClick="0" advTm="20000">
        <p:fade/>
      </p:transition>
    </mc:Choice>
    <mc:Fallback>
      <p:transition spd="med" advClick="0" advTm="20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alphaModFix amt="50000"/>
            <a:lum/>
          </a:blip>
          <a:srcRect/>
          <a:stretch>
            <a:fillRect l="-13000" r="-13000"/>
          </a:stretch>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FCDE07-B79D-4432-B5A5-11532CB60E4F}" type="datetimeFigureOut">
              <a:rPr lang="it-IT" smtClean="0">
                <a:solidFill>
                  <a:prstClr val="black">
                    <a:tint val="75000"/>
                  </a:prstClr>
                </a:solidFill>
              </a:rPr>
              <a:pPr/>
              <a:t>24/05/2017</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4087F0-E965-4B88-ABBF-08FFCB93FA4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1850993647"/>
      </p:ext>
    </p:extLst>
  </p:cSld>
  <p:clrMap bg1="lt1" tx1="dk1" bg2="lt2" tx2="dk2" accent1="accent1" accent2="accent2" accent3="accent3" accent4="accent4" accent5="accent5" accent6="accent6" hlink="hlink" folHlink="folHlink"/>
  <p:sldLayoutIdLst>
    <p:sldLayoutId id="2147483683" r:id="rId1"/>
  </p:sldLayoutIdLst>
  <mc:AlternateContent xmlns:mc="http://schemas.openxmlformats.org/markup-compatibility/2006">
    <mc:Choice xmlns:p14="http://schemas.microsoft.com/office/powerpoint/2010/main" xmlns="" Requires="p14">
      <p:transition spd="med" p14:dur="700" advClick="0" advTm="20000">
        <p:fade/>
      </p:transition>
    </mc:Choice>
    <mc:Fallback>
      <p:transition spd="med" advClick="0" advTm="20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ECONOMIA%20POLITICA/DISCARICHE%20ABUSIVE.docx"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DIRITTO/Reg_marchio.pdf" TargetMode="External"/><Relationship Id="rId2" Type="http://schemas.openxmlformats.org/officeDocument/2006/relationships/hyperlink" Target="DIRITTO/STATUTO%20DEL%20PARCO%20DEL%20VESUVIO.pdf"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ECONOMIA%20AZIENDALE/IL%20TURISMO%20SUL%20VESUVIO.docx"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SCIENZE%20MOTORIE/Escusioni%20sul%20Vesuvio.docx" TargetMode="External"/><Relationship Id="rId2" Type="http://schemas.openxmlformats.org/officeDocument/2006/relationships/hyperlink" Target="SCIENZE%20MOTORIE/Trekking%20sul%20vesuvio.docx"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RELIGIONE/PRODOTTI%20TIPICI%20DEL%20VESUVIO.docx" TargetMode="Externa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ITALIANO%20E%20STORIA/LE%20CONSEGUENZE%20DELL'ERUZIONE%20DEL%20VESUVIO.docx"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hyperlink" Target="INGLESE/MOUNT%20VESUVIUS.docx" TargetMode="Externa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it-IT" sz="3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r>
            <a:br>
              <a:rPr lang="it-IT" sz="3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br>
            <a:r>
              <a:rPr lang="it-IT"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PARCO NAZIONALE DEL VESUVIO - VALORIZZAZIONE</a:t>
            </a:r>
            <a:r>
              <a:rPr lang="it-IT" sz="4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r>
            <a:br>
              <a:rPr lang="it-IT" sz="4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br>
            <a:endParaRPr lang="it-IT" sz="4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Sottotitolo 2"/>
          <p:cNvSpPr>
            <a:spLocks noGrp="1"/>
          </p:cNvSpPr>
          <p:nvPr>
            <p:ph type="subTitle" idx="1"/>
          </p:nvPr>
        </p:nvSpPr>
        <p:spPr/>
        <p:txBody>
          <a:bodyPr>
            <a:normAutofit/>
          </a:bodyPr>
          <a:lstStyle/>
          <a:p>
            <a:r>
              <a:rPr lang="it-IT"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UDA CLASSE 4^C SIA</a:t>
            </a:r>
          </a:p>
          <a:p>
            <a:r>
              <a:rPr lang="it-IT"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A.S. 2016/17</a:t>
            </a:r>
            <a:endParaRPr lang="it-IT"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xmlns="" val="2941185446"/>
      </p:ext>
    </p:extLst>
  </p:cSld>
  <p:clrMapOvr>
    <a:masterClrMapping/>
  </p:clrMapOvr>
  <mc:AlternateContent xmlns:mc="http://schemas.openxmlformats.org/markup-compatibility/2006">
    <mc:Choice xmlns:p14="http://schemas.microsoft.com/office/powerpoint/2010/main" xmlns="" Requires="p14">
      <p:transition spd="med" p14:dur="700" advClick="0" advTm="20000">
        <p:fade/>
      </p:transition>
    </mc:Choice>
    <mc:Fallback>
      <p:transition spd="med"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z="43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Rischio di eruzione del </a:t>
            </a:r>
            <a:r>
              <a:rPr lang="it-IT" sz="43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V</a:t>
            </a:r>
            <a:r>
              <a:rPr lang="it-IT" sz="43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esuvio</a:t>
            </a:r>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it-IT" sz="27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(in base alla tipologia)</a:t>
            </a:r>
            <a:endParaRPr lang="it-IT" sz="2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1277949" y="1933629"/>
            <a:ext cx="6588102" cy="43036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309938" y="-99392"/>
            <a:ext cx="2524125" cy="646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9927258"/>
      </p:ext>
    </p:extLst>
  </p:cSld>
  <p:clrMapOvr>
    <a:masterClrMapping/>
  </p:clrMapOvr>
  <mc:AlternateContent xmlns:mc="http://schemas.openxmlformats.org/markup-compatibility/2006">
    <mc:Choice xmlns:p14="http://schemas.microsoft.com/office/powerpoint/2010/main" xmlns="" Requires="p14">
      <p:transition spd="med" p14:dur="700" advClick="0" advTm="20000">
        <p:fade/>
      </p:transition>
    </mc:Choice>
    <mc:Fallback>
      <p:transition spd="med"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5122"/>
                                        </p:tgtEl>
                                        <p:attrNameLst>
                                          <p:attrName>style.visibility</p:attrName>
                                        </p:attrNameLst>
                                      </p:cBhvr>
                                      <p:to>
                                        <p:strVal val="visible"/>
                                      </p:to>
                                    </p:set>
                                    <p:anim calcmode="lin" valueType="num">
                                      <p:cBhvr additive="base">
                                        <p:cTn id="17" dur="500" fill="hold"/>
                                        <p:tgtEl>
                                          <p:spTgt spid="5122"/>
                                        </p:tgtEl>
                                        <p:attrNameLst>
                                          <p:attrName>ppt_x</p:attrName>
                                        </p:attrNameLst>
                                      </p:cBhvr>
                                      <p:tavLst>
                                        <p:tav tm="0">
                                          <p:val>
                                            <p:strVal val="#ppt_x"/>
                                          </p:val>
                                        </p:tav>
                                        <p:tav tm="100000">
                                          <p:val>
                                            <p:strVal val="#ppt_x"/>
                                          </p:val>
                                        </p:tav>
                                      </p:tavLst>
                                    </p:anim>
                                    <p:anim calcmode="lin" valueType="num">
                                      <p:cBhvr additive="base">
                                        <p:cTn id="18" dur="500" fill="hold"/>
                                        <p:tgtEl>
                                          <p:spTgt spid="512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6" presetClass="emph" presetSubtype="0" fill="hold" nodeType="afterEffect">
                                  <p:stCondLst>
                                    <p:cond delay="2000"/>
                                  </p:stCondLst>
                                  <p:childTnLst>
                                    <p:animScale>
                                      <p:cBhvr>
                                        <p:cTn id="21" dur="2000" fill="hold"/>
                                        <p:tgtEl>
                                          <p:spTgt spid="512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Ripartizione per aree geografiche degli eventi sismici legati al Vesuvio</a:t>
            </a:r>
            <a:endParaRPr lang="it-IT" sz="3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6146"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xmlns="" val="0"/>
              </a:ext>
            </a:extLst>
          </a:blip>
          <a:srcRect t="12335"/>
          <a:stretch/>
        </p:blipFill>
        <p:spPr bwMode="auto">
          <a:xfrm>
            <a:off x="1372906" y="2483892"/>
            <a:ext cx="6398188" cy="37373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312796" y="-99392"/>
            <a:ext cx="2524125" cy="646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18960164"/>
      </p:ext>
    </p:extLst>
  </p:cSld>
  <p:clrMapOvr>
    <a:masterClrMapping/>
  </p:clrMapOvr>
  <mc:AlternateContent xmlns:mc="http://schemas.openxmlformats.org/markup-compatibility/2006">
    <mc:Choice xmlns:p14="http://schemas.microsoft.com/office/powerpoint/2010/main" xmlns="" Requires="p14">
      <p:transition spd="med" p14:dur="700" advClick="0" advTm="20000">
        <p:fade/>
      </p:transition>
    </mc:Choice>
    <mc:Fallback>
      <p:transition spd="med"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146"/>
                                        </p:tgtEl>
                                        <p:attrNameLst>
                                          <p:attrName>style.visibility</p:attrName>
                                        </p:attrNameLst>
                                      </p:cBhvr>
                                      <p:to>
                                        <p:strVal val="visible"/>
                                      </p:to>
                                    </p:set>
                                    <p:anim calcmode="lin" valueType="num">
                                      <p:cBhvr additive="base">
                                        <p:cTn id="17" dur="500" fill="hold"/>
                                        <p:tgtEl>
                                          <p:spTgt spid="6146"/>
                                        </p:tgtEl>
                                        <p:attrNameLst>
                                          <p:attrName>ppt_x</p:attrName>
                                        </p:attrNameLst>
                                      </p:cBhvr>
                                      <p:tavLst>
                                        <p:tav tm="0">
                                          <p:val>
                                            <p:strVal val="#ppt_x"/>
                                          </p:val>
                                        </p:tav>
                                        <p:tav tm="100000">
                                          <p:val>
                                            <p:strVal val="#ppt_x"/>
                                          </p:val>
                                        </p:tav>
                                      </p:tavLst>
                                    </p:anim>
                                    <p:anim calcmode="lin" valueType="num">
                                      <p:cBhvr additive="base">
                                        <p:cTn id="18" dur="500" fill="hold"/>
                                        <p:tgtEl>
                                          <p:spTgt spid="614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6" presetClass="emph" presetSubtype="0" fill="hold" nodeType="afterEffect">
                                  <p:stCondLst>
                                    <p:cond delay="2000"/>
                                  </p:stCondLst>
                                  <p:childTnLst>
                                    <p:animScale>
                                      <p:cBhvr>
                                        <p:cTn id="21" dur="2000" fill="hold"/>
                                        <p:tgtEl>
                                          <p:spTgt spid="614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noAutofit/>
          </a:bodyPr>
          <a:lstStyle/>
          <a:p>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DISCARICHE ABUSIVE</a:t>
            </a:r>
            <a:endParaRPr lang="it-IT"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 name="Segnaposto contenuto 3"/>
          <p:cNvSpPr>
            <a:spLocks noGrp="1"/>
          </p:cNvSpPr>
          <p:nvPr>
            <p:ph idx="1"/>
          </p:nvPr>
        </p:nvSpPr>
        <p:spPr>
          <a:xfrm>
            <a:off x="457200" y="1600200"/>
            <a:ext cx="8229600" cy="4525963"/>
          </a:xfrm>
        </p:spPr>
        <p:txBody>
          <a:bodyPr>
            <a:noAutofit/>
          </a:bodyPr>
          <a:lstStyle/>
          <a:p>
            <a:pPr marL="0" indent="0" algn="just">
              <a:lnSpc>
                <a:spcPct val="120000"/>
              </a:lnSpc>
              <a:buNone/>
            </a:pPr>
            <a:r>
              <a:rPr lang="it-IT" sz="2400" dirty="0" smtClean="0"/>
              <a:t>Per </a:t>
            </a:r>
            <a:r>
              <a:rPr lang="it-IT" sz="2400" dirty="0"/>
              <a:t>anni, il Parco Nazionale del Vesuvio ha assunto la funzione di </a:t>
            </a:r>
            <a:r>
              <a:rPr lang="it-IT" sz="2400" dirty="0">
                <a:hlinkClick r:id="rId2" action="ppaction://hlinkfile"/>
              </a:rPr>
              <a:t>discarica</a:t>
            </a:r>
            <a:r>
              <a:rPr lang="it-IT" sz="2400" dirty="0"/>
              <a:t> per rifiuti speciali e pericolosi (fino a 400 mila metri cubi) che ne hanno deturpato l'ambiente incontaminato, che lo contraddistingueva inizialmente. Scarti di materiale per l'edilizia, pneumatici vecchi, persino carcasse di autovetture l'hanno ferita a morte e hanno danneggiato la sua immagine agli occhi dei turisti</a:t>
            </a:r>
            <a:r>
              <a:rPr lang="it-IT" sz="2400" dirty="0" smtClean="0"/>
              <a:t>.</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10898" y="4312387"/>
            <a:ext cx="4122204" cy="2190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CasellaDiTesto 1"/>
          <p:cNvSpPr txBox="1"/>
          <p:nvPr/>
        </p:nvSpPr>
        <p:spPr>
          <a:xfrm>
            <a:off x="3059832" y="0"/>
            <a:ext cx="3024336" cy="461665"/>
          </a:xfrm>
          <a:prstGeom prst="rect">
            <a:avLst/>
          </a:prstGeom>
          <a:noFill/>
        </p:spPr>
        <p:txBody>
          <a:bodyPr wrap="square" rtlCol="0">
            <a:spAutoFit/>
          </a:bodyPr>
          <a:lstStyle/>
          <a:p>
            <a:r>
              <a:rPr lang="it-IT"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ECONOMIA POLITICA</a:t>
            </a:r>
            <a:endParaRPr lang="it-IT"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xmlns="" val="1942543549"/>
      </p:ext>
    </p:extLst>
  </p:cSld>
  <p:clrMapOvr>
    <a:masterClrMapping/>
  </p:clrMapOvr>
  <mc:AlternateContent xmlns:mc="http://schemas.openxmlformats.org/markup-compatibility/2006">
    <mc:Choice xmlns:p14="http://schemas.microsoft.com/office/powerpoint/2010/main" xmlns="" Requires="p14">
      <p:transition spd="med" p14:dur="700" advClick="0" advTm="20000">
        <p:fade/>
      </p:transition>
    </mc:Choice>
    <mc:Fallback>
      <p:transition spd="med"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5122"/>
                                        </p:tgtEl>
                                        <p:attrNameLst>
                                          <p:attrName>style.visibility</p:attrName>
                                        </p:attrNameLst>
                                      </p:cBhvr>
                                      <p:to>
                                        <p:strVal val="visible"/>
                                      </p:to>
                                    </p:set>
                                    <p:anim calcmode="lin" valueType="num">
                                      <p:cBhvr additive="base">
                                        <p:cTn id="22" dur="500" fill="hold"/>
                                        <p:tgtEl>
                                          <p:spTgt spid="5122"/>
                                        </p:tgtEl>
                                        <p:attrNameLst>
                                          <p:attrName>ppt_x</p:attrName>
                                        </p:attrNameLst>
                                      </p:cBhvr>
                                      <p:tavLst>
                                        <p:tav tm="0">
                                          <p:val>
                                            <p:strVal val="#ppt_x"/>
                                          </p:val>
                                        </p:tav>
                                        <p:tav tm="100000">
                                          <p:val>
                                            <p:strVal val="#ppt_x"/>
                                          </p:val>
                                        </p:tav>
                                      </p:tavLst>
                                    </p:anim>
                                    <p:anim calcmode="lin" valueType="num">
                                      <p:cBhvr additive="base">
                                        <p:cTn id="23" dur="500" fill="hold"/>
                                        <p:tgtEl>
                                          <p:spTgt spid="5122"/>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6" presetClass="emph" presetSubtype="0" fill="hold" nodeType="afterEffect">
                                  <p:stCondLst>
                                    <p:cond delay="9000"/>
                                  </p:stCondLst>
                                  <p:childTnLst>
                                    <p:animScale>
                                      <p:cBhvr>
                                        <p:cTn id="26" dur="2000" fill="hold"/>
                                        <p:tgtEl>
                                          <p:spTgt spid="512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build="p"/>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LEGISLAZIONE A TUTELA DEL PARCO</a:t>
            </a:r>
            <a:endParaRPr lang="it-IT"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Segnaposto contenuto 2"/>
          <p:cNvSpPr>
            <a:spLocks noGrp="1"/>
          </p:cNvSpPr>
          <p:nvPr>
            <p:ph idx="1"/>
          </p:nvPr>
        </p:nvSpPr>
        <p:spPr/>
        <p:txBody>
          <a:bodyPr/>
          <a:lstStyle/>
          <a:p>
            <a:pPr algn="just"/>
            <a:r>
              <a:rPr lang="it-IT" dirty="0" smtClean="0"/>
              <a:t>Lo </a:t>
            </a:r>
            <a:r>
              <a:rPr lang="it-IT" dirty="0" smtClean="0">
                <a:hlinkClick r:id="rId2" action="ppaction://hlinkfile"/>
              </a:rPr>
              <a:t>Statuto del Parco nazionale del Vesuvio </a:t>
            </a:r>
            <a:r>
              <a:rPr lang="it-IT" dirty="0" smtClean="0"/>
              <a:t>rappresenta la normativa che disciplina e controlla le attività svolte nel suo territorio da chiunque.</a:t>
            </a:r>
          </a:p>
          <a:p>
            <a:pPr algn="just"/>
            <a:r>
              <a:rPr lang="it-IT" dirty="0" smtClean="0"/>
              <a:t>Oltre a tale normativa ci sono numerose leggi speciali che tutelano altri aspetti, tra cui la </a:t>
            </a:r>
            <a:r>
              <a:rPr lang="it-IT" dirty="0" smtClean="0">
                <a:hlinkClick r:id="rId3" action="ppaction://hlinkfile"/>
              </a:rPr>
              <a:t>registrazione del marchio</a:t>
            </a:r>
            <a:r>
              <a:rPr lang="it-IT" dirty="0" smtClean="0"/>
              <a:t> per i suoi prodotti.</a:t>
            </a:r>
            <a:endParaRPr lang="it-IT" dirty="0"/>
          </a:p>
        </p:txBody>
      </p:sp>
      <p:sp>
        <p:nvSpPr>
          <p:cNvPr id="4" name="CasellaDiTesto 3"/>
          <p:cNvSpPr txBox="1"/>
          <p:nvPr/>
        </p:nvSpPr>
        <p:spPr>
          <a:xfrm>
            <a:off x="3596641" y="-27296"/>
            <a:ext cx="1944216" cy="461665"/>
          </a:xfrm>
          <a:prstGeom prst="rect">
            <a:avLst/>
          </a:prstGeom>
          <a:noFill/>
        </p:spPr>
        <p:txBody>
          <a:bodyPr wrap="square" rtlCol="0">
            <a:spAutoFit/>
          </a:bodyPr>
          <a:lstStyle/>
          <a:p>
            <a:pPr algn="ctr"/>
            <a:r>
              <a:rPr lang="it-IT"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DIRITTO</a:t>
            </a:r>
            <a:endParaRPr lang="it-IT"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xmlns="" val="1372055899"/>
      </p:ext>
    </p:extLst>
  </p:cSld>
  <p:clrMapOvr>
    <a:masterClrMapping/>
  </p:clrMapOvr>
  <mc:AlternateContent xmlns:mc="http://schemas.openxmlformats.org/markup-compatibility/2006">
    <mc:Choice xmlns:p14="http://schemas.microsoft.com/office/powerpoint/2010/main" xmlns="" Requires="p14">
      <p:transition spd="med" p14:dur="700" advClick="0" advTm="20000">
        <p:fade/>
      </p:transition>
    </mc:Choice>
    <mc:Fallback>
      <p:transition spd="med"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additive="base">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IL TURISMO</a:t>
            </a:r>
            <a:endParaRPr lang="it-IT"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Segnaposto contenuto 2"/>
          <p:cNvSpPr>
            <a:spLocks noGrp="1"/>
          </p:cNvSpPr>
          <p:nvPr>
            <p:ph idx="1"/>
          </p:nvPr>
        </p:nvSpPr>
        <p:spPr/>
        <p:txBody>
          <a:bodyPr>
            <a:normAutofit lnSpcReduction="10000"/>
          </a:bodyPr>
          <a:lstStyle/>
          <a:p>
            <a:pPr algn="just"/>
            <a:r>
              <a:rPr lang="it-IT" dirty="0" smtClean="0"/>
              <a:t>Le </a:t>
            </a:r>
            <a:r>
              <a:rPr lang="it-IT" dirty="0" smtClean="0">
                <a:hlinkClick r:id="rId2" action="ppaction://hlinkfile"/>
              </a:rPr>
              <a:t>modalità</a:t>
            </a:r>
            <a:r>
              <a:rPr lang="it-IT" dirty="0" smtClean="0"/>
              <a:t> per raggiungere il parco sono molte, così come i tipi di escursioni che si possono fare e che attraggono sempre più turisti ogni anno.</a:t>
            </a:r>
          </a:p>
          <a:p>
            <a:pPr algn="just"/>
            <a:r>
              <a:rPr lang="it-IT" dirty="0"/>
              <a:t>Per il Vesuvio è </a:t>
            </a:r>
            <a:r>
              <a:rPr lang="it-IT" dirty="0" smtClean="0"/>
              <a:t>stato boom </a:t>
            </a:r>
            <a:r>
              <a:rPr lang="it-IT" dirty="0"/>
              <a:t>di </a:t>
            </a:r>
            <a:r>
              <a:rPr lang="it-IT" dirty="0" smtClean="0"/>
              <a:t>turisti nel 2016 infatti quasi 700mila turisti </a:t>
            </a:r>
            <a:r>
              <a:rPr lang="it-IT" dirty="0"/>
              <a:t>si sono diretti al cratere del vulcano che caratterizza il panorama napoletano. La </a:t>
            </a:r>
            <a:r>
              <a:rPr lang="it-IT" dirty="0" smtClean="0"/>
              <a:t>crescita rispetto </a:t>
            </a:r>
            <a:r>
              <a:rPr lang="it-IT" dirty="0"/>
              <a:t>all'anno </a:t>
            </a:r>
            <a:r>
              <a:rPr lang="it-IT" dirty="0" smtClean="0"/>
              <a:t>precedente </a:t>
            </a:r>
            <a:r>
              <a:rPr lang="it-IT" dirty="0"/>
              <a:t>è </a:t>
            </a:r>
            <a:r>
              <a:rPr lang="it-IT" dirty="0" smtClean="0"/>
              <a:t>stata del </a:t>
            </a:r>
            <a:r>
              <a:rPr lang="it-IT" dirty="0"/>
              <a:t>17%.</a:t>
            </a:r>
          </a:p>
        </p:txBody>
      </p:sp>
      <p:sp>
        <p:nvSpPr>
          <p:cNvPr id="4" name="CasellaDiTesto 3"/>
          <p:cNvSpPr txBox="1"/>
          <p:nvPr/>
        </p:nvSpPr>
        <p:spPr>
          <a:xfrm>
            <a:off x="2951820" y="0"/>
            <a:ext cx="3240360" cy="461665"/>
          </a:xfrm>
          <a:prstGeom prst="rect">
            <a:avLst/>
          </a:prstGeom>
          <a:noFill/>
        </p:spPr>
        <p:txBody>
          <a:bodyPr wrap="square" rtlCol="0">
            <a:spAutoFit/>
          </a:bodyPr>
          <a:lstStyle/>
          <a:p>
            <a:pPr algn="ctr"/>
            <a:r>
              <a:rPr lang="it-IT"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ECONOMIA AZIENDALE</a:t>
            </a:r>
            <a:endParaRPr lang="it-IT"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xmlns="" val="3765893659"/>
      </p:ext>
    </p:extLst>
  </p:cSld>
  <p:clrMapOvr>
    <a:masterClrMapping/>
  </p:clrMapOvr>
  <mc:AlternateContent xmlns:mc="http://schemas.openxmlformats.org/markup-compatibility/2006">
    <mc:Choice xmlns:p14="http://schemas.microsoft.com/office/powerpoint/2010/main" xmlns="" Requires="p14">
      <p:transition spd="med" p14:dur="700" advClick="0" advTm="20000">
        <p:fade/>
      </p:transition>
    </mc:Choice>
    <mc:Fallback>
      <p:transition spd="med"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additive="base">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ESCURSIONI SUL VESUVIO</a:t>
            </a:r>
            <a:endParaRPr lang="it-IT"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Segnaposto contenuto 2"/>
          <p:cNvSpPr>
            <a:spLocks noGrp="1"/>
          </p:cNvSpPr>
          <p:nvPr>
            <p:ph idx="1"/>
          </p:nvPr>
        </p:nvSpPr>
        <p:spPr>
          <a:xfrm>
            <a:off x="179512" y="1268760"/>
            <a:ext cx="8229600" cy="4525963"/>
          </a:xfrm>
        </p:spPr>
        <p:txBody>
          <a:bodyPr>
            <a:normAutofit lnSpcReduction="10000"/>
          </a:bodyPr>
          <a:lstStyle/>
          <a:p>
            <a:pPr marL="0" indent="0" algn="just">
              <a:buNone/>
            </a:pPr>
            <a:r>
              <a:rPr lang="it-IT" dirty="0"/>
              <a:t>Liberandoci da timori, metafore e iconologie, scopriamo che il Vesuvio è uno dei parchi protetti più suggestivi del pianeta, una meta imperdibile per gli amanti del </a:t>
            </a:r>
            <a:r>
              <a:rPr lang="it-IT" dirty="0">
                <a:hlinkClick r:id="rId2" action="ppaction://hlinkfile"/>
              </a:rPr>
              <a:t>trekking</a:t>
            </a:r>
            <a:r>
              <a:rPr lang="it-IT" dirty="0"/>
              <a:t> e dell’</a:t>
            </a:r>
            <a:r>
              <a:rPr lang="it-IT" dirty="0">
                <a:hlinkClick r:id="rId3" action="ppaction://hlinkfile"/>
              </a:rPr>
              <a:t>escursionismo</a:t>
            </a:r>
            <a:r>
              <a:rPr lang="it-IT" dirty="0"/>
              <a:t> in Italia.</a:t>
            </a:r>
          </a:p>
          <a:p>
            <a:pPr marL="0" indent="0" algn="just">
              <a:buNone/>
            </a:pPr>
            <a:r>
              <a:rPr lang="it-IT" dirty="0"/>
              <a:t>Con i suoi oltre 50 chilometri di sentieri, pur essendo il più piccolo d’Italia, il Parco Nazionale del Vesuvio offre una grande varietà di percorsi, con differenti livelli di difficoltà.</a:t>
            </a:r>
          </a:p>
          <a:p>
            <a:endParaRPr lang="it-IT" dirty="0"/>
          </a:p>
        </p:txBody>
      </p:sp>
      <p:sp>
        <p:nvSpPr>
          <p:cNvPr id="4" name="CasellaDiTesto 3"/>
          <p:cNvSpPr txBox="1"/>
          <p:nvPr/>
        </p:nvSpPr>
        <p:spPr>
          <a:xfrm>
            <a:off x="3167844" y="0"/>
            <a:ext cx="2808312" cy="461665"/>
          </a:xfrm>
          <a:prstGeom prst="rect">
            <a:avLst/>
          </a:prstGeom>
          <a:noFill/>
        </p:spPr>
        <p:txBody>
          <a:bodyPr wrap="square" rtlCol="0">
            <a:spAutoFit/>
          </a:bodyPr>
          <a:lstStyle/>
          <a:p>
            <a:pPr algn="ctr"/>
            <a:r>
              <a:rPr lang="it-IT"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SCIENZE MOTORIE</a:t>
            </a:r>
            <a:endParaRPr lang="it-IT"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652120" y="4949825"/>
            <a:ext cx="3491881" cy="1908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75144270"/>
      </p:ext>
    </p:extLst>
  </p:cSld>
  <p:clrMapOvr>
    <a:masterClrMapping/>
  </p:clrMapOvr>
  <mc:AlternateContent xmlns:mc="http://schemas.openxmlformats.org/markup-compatibility/2006">
    <mc:Choice xmlns:p14="http://schemas.microsoft.com/office/powerpoint/2010/main" xmlns="" Requires="p14">
      <p:transition spd="med" p14:dur="700" advClick="0" advTm="20000">
        <p:fade/>
      </p:transition>
    </mc:Choice>
    <mc:Fallback>
      <p:transition spd="med"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additive="base">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6" fill="hold" nodeType="afterEffect">
                                  <p:stCondLst>
                                    <p:cond delay="0"/>
                                  </p:stCondLst>
                                  <p:childTnLst>
                                    <p:set>
                                      <p:cBhvr>
                                        <p:cTn id="26" dur="1" fill="hold">
                                          <p:stCondLst>
                                            <p:cond delay="0"/>
                                          </p:stCondLst>
                                        </p:cTn>
                                        <p:tgtEl>
                                          <p:spTgt spid="1026"/>
                                        </p:tgtEl>
                                        <p:attrNameLst>
                                          <p:attrName>style.visibility</p:attrName>
                                        </p:attrNameLst>
                                      </p:cBhvr>
                                      <p:to>
                                        <p:strVal val="visible"/>
                                      </p:to>
                                    </p:set>
                                    <p:anim calcmode="lin" valueType="num">
                                      <p:cBhvr additive="base">
                                        <p:cTn id="27" dur="500" fill="hold"/>
                                        <p:tgtEl>
                                          <p:spTgt spid="1026"/>
                                        </p:tgtEl>
                                        <p:attrNameLst>
                                          <p:attrName>ppt_x</p:attrName>
                                        </p:attrNameLst>
                                      </p:cBhvr>
                                      <p:tavLst>
                                        <p:tav tm="0">
                                          <p:val>
                                            <p:strVal val="1+#ppt_w/2"/>
                                          </p:val>
                                        </p:tav>
                                        <p:tav tm="100000">
                                          <p:val>
                                            <p:strVal val="#ppt_x"/>
                                          </p:val>
                                        </p:tav>
                                      </p:tavLst>
                                    </p:anim>
                                    <p:anim calcmode="lin" valueType="num">
                                      <p:cBhvr additive="base">
                                        <p:cTn id="28" dur="500" fill="hold"/>
                                        <p:tgtEl>
                                          <p:spTgt spid="1026"/>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35" presetClass="path" presetSubtype="0" accel="50000" decel="50000" fill="hold" nodeType="afterEffect">
                                  <p:stCondLst>
                                    <p:cond delay="15000"/>
                                  </p:stCondLst>
                                  <p:childTnLst>
                                    <p:animMotion origin="layout" path="M 0 0 L -0.25 0 E" pathEditMode="relative" ptsTypes="">
                                      <p:cBhvr>
                                        <p:cTn id="31" dur="2000" fill="hold"/>
                                        <p:tgtEl>
                                          <p:spTgt spid="1026"/>
                                        </p:tgtEl>
                                        <p:attrNameLst>
                                          <p:attrName>ppt_x</p:attrName>
                                          <p:attrName>ppt_y</p:attrName>
                                        </p:attrNameLst>
                                      </p:cBhvr>
                                    </p:animMotion>
                                  </p:childTnLst>
                                </p:cTn>
                              </p:par>
                            </p:childTnLst>
                          </p:cTn>
                        </p:par>
                        <p:par>
                          <p:cTn id="32" fill="hold">
                            <p:stCondLst>
                              <p:cond delay="19500"/>
                            </p:stCondLst>
                            <p:childTnLst>
                              <p:par>
                                <p:cTn id="33" presetID="6" presetClass="emph" presetSubtype="0" fill="hold" nodeType="afterEffect">
                                  <p:stCondLst>
                                    <p:cond delay="0"/>
                                  </p:stCondLst>
                                  <p:childTnLst>
                                    <p:animScale>
                                      <p:cBhvr>
                                        <p:cTn id="34" dur="2000" fill="hold"/>
                                        <p:tgtEl>
                                          <p:spTgt spid="10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PRODOTTI TIPICI</a:t>
            </a:r>
            <a:endParaRPr lang="it-IT"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Segnaposto contenuto 2"/>
          <p:cNvSpPr>
            <a:spLocks noGrp="1"/>
          </p:cNvSpPr>
          <p:nvPr>
            <p:ph idx="1"/>
          </p:nvPr>
        </p:nvSpPr>
        <p:spPr>
          <a:xfrm>
            <a:off x="457200" y="1340768"/>
            <a:ext cx="8229600" cy="4525963"/>
          </a:xfrm>
        </p:spPr>
        <p:txBody>
          <a:bodyPr/>
          <a:lstStyle/>
          <a:p>
            <a:pPr marL="0" indent="0" algn="ctr">
              <a:buNone/>
            </a:pPr>
            <a:r>
              <a:rPr lang="it-IT" b="1" dirty="0" smtClean="0">
                <a:hlinkClick r:id="rId2" action="ppaction://hlinkfile"/>
              </a:rPr>
              <a:t>Pomodorino </a:t>
            </a:r>
            <a:r>
              <a:rPr lang="it-IT" b="1" dirty="0">
                <a:hlinkClick r:id="rId2" action="ppaction://hlinkfile"/>
              </a:rPr>
              <a:t>del Piennolo del Vesuvio </a:t>
            </a:r>
            <a:r>
              <a:rPr lang="it-IT" b="1" dirty="0" smtClean="0">
                <a:hlinkClick r:id="rId2" action="ppaction://hlinkfile"/>
              </a:rPr>
              <a:t>DOP</a:t>
            </a:r>
            <a:endParaRPr lang="it-IT" b="1" dirty="0" smtClean="0"/>
          </a:p>
          <a:p>
            <a:pPr marL="0" indent="0" algn="ctr">
              <a:buNone/>
            </a:pPr>
            <a:endParaRPr lang="it-IT" b="1" dirty="0"/>
          </a:p>
          <a:p>
            <a:pPr marL="0" indent="0" algn="ctr">
              <a:buNone/>
            </a:pPr>
            <a:endParaRPr lang="it-IT" b="1" dirty="0" smtClean="0"/>
          </a:p>
          <a:p>
            <a:pPr marL="0" indent="0" algn="ctr">
              <a:buNone/>
            </a:pPr>
            <a:r>
              <a:rPr lang="it-IT" b="1" dirty="0" smtClean="0">
                <a:hlinkClick r:id="rId2" action="ppaction://hlinkfile"/>
              </a:rPr>
              <a:t>Lacryma </a:t>
            </a:r>
            <a:r>
              <a:rPr lang="it-IT" b="1" dirty="0">
                <a:hlinkClick r:id="rId2" action="ppaction://hlinkfile"/>
              </a:rPr>
              <a:t>Christi </a:t>
            </a:r>
            <a:r>
              <a:rPr lang="it-IT" b="1" dirty="0" smtClean="0">
                <a:hlinkClick r:id="rId2" action="ppaction://hlinkfile"/>
              </a:rPr>
              <a:t>DOC</a:t>
            </a:r>
            <a:endParaRPr lang="it-IT" b="1" dirty="0" smtClean="0"/>
          </a:p>
          <a:p>
            <a:pPr marL="0" indent="0" algn="ctr">
              <a:buNone/>
            </a:pPr>
            <a:endParaRPr lang="it-IT" b="1" dirty="0"/>
          </a:p>
          <a:p>
            <a:pPr marL="0" indent="0" algn="ctr">
              <a:buNone/>
            </a:pPr>
            <a:endParaRPr lang="it-IT" b="1" dirty="0" smtClean="0"/>
          </a:p>
          <a:p>
            <a:pPr marL="0" indent="0" algn="ctr">
              <a:buNone/>
            </a:pPr>
            <a:r>
              <a:rPr lang="it-IT" b="1" dirty="0" smtClean="0">
                <a:hlinkClick r:id="rId2" action="ppaction://hlinkfile"/>
              </a:rPr>
              <a:t>Albicocca </a:t>
            </a:r>
            <a:r>
              <a:rPr lang="it-IT" b="1" dirty="0">
                <a:hlinkClick r:id="rId2" action="ppaction://hlinkfile"/>
              </a:rPr>
              <a:t>vesuviana</a:t>
            </a:r>
            <a:endParaRPr lang="it-IT" b="1" dirty="0" smtClean="0"/>
          </a:p>
        </p:txBody>
      </p:sp>
      <p:sp>
        <p:nvSpPr>
          <p:cNvPr id="4" name="CasellaDiTesto 3"/>
          <p:cNvSpPr txBox="1"/>
          <p:nvPr/>
        </p:nvSpPr>
        <p:spPr>
          <a:xfrm>
            <a:off x="3383868" y="0"/>
            <a:ext cx="2376264" cy="461665"/>
          </a:xfrm>
          <a:prstGeom prst="rect">
            <a:avLst/>
          </a:prstGeom>
          <a:noFill/>
        </p:spPr>
        <p:txBody>
          <a:bodyPr wrap="square" rtlCol="0">
            <a:spAutoFit/>
          </a:bodyPr>
          <a:lstStyle/>
          <a:p>
            <a:pPr algn="ctr"/>
            <a:r>
              <a:rPr lang="it-IT"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RELIGIONE</a:t>
            </a:r>
            <a:endParaRPr lang="it-IT"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86602" y="1930399"/>
            <a:ext cx="1695450" cy="1268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76978" y="2332036"/>
            <a:ext cx="866775" cy="866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358870" y="3628479"/>
            <a:ext cx="2350914" cy="13421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686602" y="5357018"/>
            <a:ext cx="1695450" cy="1268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09765829"/>
      </p:ext>
    </p:extLst>
  </p:cSld>
  <p:clrMapOvr>
    <a:masterClrMapping/>
  </p:clrMapOvr>
  <mc:AlternateContent xmlns:mc="http://schemas.openxmlformats.org/markup-compatibility/2006">
    <mc:Choice xmlns:p14="http://schemas.microsoft.com/office/powerpoint/2010/main" xmlns="" Requires="p14">
      <p:transition spd="med" p14:dur="700" advClick="0" advTm="20000">
        <p:fade/>
      </p:transition>
    </mc:Choice>
    <mc:Fallback>
      <p:transition spd="med"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2050"/>
                                        </p:tgtEl>
                                        <p:attrNameLst>
                                          <p:attrName>style.visibility</p:attrName>
                                        </p:attrNameLst>
                                      </p:cBhvr>
                                      <p:to>
                                        <p:strVal val="visible"/>
                                      </p:to>
                                    </p:set>
                                    <p:anim calcmode="lin" valueType="num">
                                      <p:cBhvr additive="base">
                                        <p:cTn id="32" dur="500" fill="hold"/>
                                        <p:tgtEl>
                                          <p:spTgt spid="2050"/>
                                        </p:tgtEl>
                                        <p:attrNameLst>
                                          <p:attrName>ppt_x</p:attrName>
                                        </p:attrNameLst>
                                      </p:cBhvr>
                                      <p:tavLst>
                                        <p:tav tm="0">
                                          <p:val>
                                            <p:strVal val="#ppt_x"/>
                                          </p:val>
                                        </p:tav>
                                        <p:tav tm="100000">
                                          <p:val>
                                            <p:strVal val="#ppt_x"/>
                                          </p:val>
                                        </p:tav>
                                      </p:tavLst>
                                    </p:anim>
                                    <p:anim calcmode="lin" valueType="num">
                                      <p:cBhvr additive="base">
                                        <p:cTn id="33" dur="500" fill="hold"/>
                                        <p:tgtEl>
                                          <p:spTgt spid="2050"/>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2051"/>
                                        </p:tgtEl>
                                        <p:attrNameLst>
                                          <p:attrName>style.visibility</p:attrName>
                                        </p:attrNameLst>
                                      </p:cBhvr>
                                      <p:to>
                                        <p:strVal val="visible"/>
                                      </p:to>
                                    </p:set>
                                    <p:anim calcmode="lin" valueType="num">
                                      <p:cBhvr additive="base">
                                        <p:cTn id="37" dur="500" fill="hold"/>
                                        <p:tgtEl>
                                          <p:spTgt spid="2051"/>
                                        </p:tgtEl>
                                        <p:attrNameLst>
                                          <p:attrName>ppt_x</p:attrName>
                                        </p:attrNameLst>
                                      </p:cBhvr>
                                      <p:tavLst>
                                        <p:tav tm="0">
                                          <p:val>
                                            <p:strVal val="#ppt_x"/>
                                          </p:val>
                                        </p:tav>
                                        <p:tav tm="100000">
                                          <p:val>
                                            <p:strVal val="#ppt_x"/>
                                          </p:val>
                                        </p:tav>
                                      </p:tavLst>
                                    </p:anim>
                                    <p:anim calcmode="lin" valueType="num">
                                      <p:cBhvr additive="base">
                                        <p:cTn id="38" dur="500" fill="hold"/>
                                        <p:tgtEl>
                                          <p:spTgt spid="2051"/>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nodeType="afterEffect">
                                  <p:stCondLst>
                                    <p:cond delay="0"/>
                                  </p:stCondLst>
                                  <p:childTnLst>
                                    <p:set>
                                      <p:cBhvr>
                                        <p:cTn id="41" dur="1" fill="hold">
                                          <p:stCondLst>
                                            <p:cond delay="0"/>
                                          </p:stCondLst>
                                        </p:cTn>
                                        <p:tgtEl>
                                          <p:spTgt spid="2052"/>
                                        </p:tgtEl>
                                        <p:attrNameLst>
                                          <p:attrName>style.visibility</p:attrName>
                                        </p:attrNameLst>
                                      </p:cBhvr>
                                      <p:to>
                                        <p:strVal val="visible"/>
                                      </p:to>
                                    </p:set>
                                    <p:anim calcmode="lin" valueType="num">
                                      <p:cBhvr additive="base">
                                        <p:cTn id="42" dur="500" fill="hold"/>
                                        <p:tgtEl>
                                          <p:spTgt spid="2052"/>
                                        </p:tgtEl>
                                        <p:attrNameLst>
                                          <p:attrName>ppt_x</p:attrName>
                                        </p:attrNameLst>
                                      </p:cBhvr>
                                      <p:tavLst>
                                        <p:tav tm="0">
                                          <p:val>
                                            <p:strVal val="#ppt_x"/>
                                          </p:val>
                                        </p:tav>
                                        <p:tav tm="100000">
                                          <p:val>
                                            <p:strVal val="#ppt_x"/>
                                          </p:val>
                                        </p:tav>
                                      </p:tavLst>
                                    </p:anim>
                                    <p:anim calcmode="lin" valueType="num">
                                      <p:cBhvr additive="base">
                                        <p:cTn id="43" dur="500" fill="hold"/>
                                        <p:tgtEl>
                                          <p:spTgt spid="2052"/>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nodeType="afterEffect">
                                  <p:stCondLst>
                                    <p:cond delay="0"/>
                                  </p:stCondLst>
                                  <p:childTnLst>
                                    <p:set>
                                      <p:cBhvr>
                                        <p:cTn id="46" dur="1" fill="hold">
                                          <p:stCondLst>
                                            <p:cond delay="0"/>
                                          </p:stCondLst>
                                        </p:cTn>
                                        <p:tgtEl>
                                          <p:spTgt spid="2053"/>
                                        </p:tgtEl>
                                        <p:attrNameLst>
                                          <p:attrName>style.visibility</p:attrName>
                                        </p:attrNameLst>
                                      </p:cBhvr>
                                      <p:to>
                                        <p:strVal val="visible"/>
                                      </p:to>
                                    </p:set>
                                    <p:anim calcmode="lin" valueType="num">
                                      <p:cBhvr additive="base">
                                        <p:cTn id="47" dur="500" fill="hold"/>
                                        <p:tgtEl>
                                          <p:spTgt spid="2053"/>
                                        </p:tgtEl>
                                        <p:attrNameLst>
                                          <p:attrName>ppt_x</p:attrName>
                                        </p:attrNameLst>
                                      </p:cBhvr>
                                      <p:tavLst>
                                        <p:tav tm="0">
                                          <p:val>
                                            <p:strVal val="#ppt_x"/>
                                          </p:val>
                                        </p:tav>
                                        <p:tav tm="100000">
                                          <p:val>
                                            <p:strVal val="#ppt_x"/>
                                          </p:val>
                                        </p:tav>
                                      </p:tavLst>
                                    </p:anim>
                                    <p:anim calcmode="lin" valueType="num">
                                      <p:cBhvr additive="base">
                                        <p:cTn id="48" dur="500" fill="hold"/>
                                        <p:tgtEl>
                                          <p:spTgt spid="20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RELAZIONE FINALE</a:t>
            </a:r>
            <a:endParaRPr lang="it-IT"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Segnaposto contenuto 2"/>
          <p:cNvSpPr>
            <a:spLocks noGrp="1"/>
          </p:cNvSpPr>
          <p:nvPr>
            <p:ph idx="1"/>
          </p:nvPr>
        </p:nvSpPr>
        <p:spPr>
          <a:xfrm>
            <a:off x="457200" y="1830524"/>
            <a:ext cx="8229600" cy="3196952"/>
          </a:xfrm>
        </p:spPr>
        <p:txBody>
          <a:bodyPr>
            <a:normAutofit fontScale="92500" lnSpcReduction="20000"/>
          </a:bodyPr>
          <a:lstStyle/>
          <a:p>
            <a:pPr marL="0" indent="0" algn="ctr">
              <a:buNone/>
            </a:pPr>
            <a:r>
              <a:rPr lang="it-IT" b="1" dirty="0" smtClean="0"/>
              <a:t>Attraverso quest’attività  didattica svolta con i nostri docenti abbiamo esaminato i vari aspetti  dell’ambiente Vesuvio applicando le competenze acquisite nelle varie discipline. Inoltre abbiamo scoperto che il nostro territorio offre svariate attrazioni turistiche e possiede un numero inestimabile di patrimoni culturali a cielo aperto, assolutamente da rivalutare e proteggere.</a:t>
            </a:r>
            <a:endParaRPr lang="it-IT" b="1" dirty="0"/>
          </a:p>
        </p:txBody>
      </p:sp>
    </p:spTree>
    <p:extLst>
      <p:ext uri="{BB962C8B-B14F-4D97-AF65-F5344CB8AC3E}">
        <p14:creationId xmlns:p14="http://schemas.microsoft.com/office/powerpoint/2010/main" xmlns="" val="2309058806"/>
      </p:ext>
    </p:extLst>
  </p:cSld>
  <p:clrMapOvr>
    <a:masterClrMapping/>
  </p:clrMapOvr>
  <mc:AlternateContent xmlns:mc="http://schemas.openxmlformats.org/markup-compatibility/2006">
    <mc:Choice xmlns:p14="http://schemas.microsoft.com/office/powerpoint/2010/main" xmlns="" Requires="p14">
      <p:transition spd="med" p14:dur="700" advClick="0" advTm="20000">
        <p:fade/>
      </p:transition>
    </mc:Choice>
    <mc:Fallback>
      <p:transition spd="med" advClick="0" advTm="20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MAPPA CONCETTUALE DISCIPLINE</a:t>
            </a:r>
            <a:endParaRPr lang="it-IT"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 name="Rettangolo 3"/>
          <p:cNvSpPr/>
          <p:nvPr/>
        </p:nvSpPr>
        <p:spPr>
          <a:xfrm>
            <a:off x="3375486" y="3199185"/>
            <a:ext cx="2520280" cy="118263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it-IT" b="1" dirty="0" smtClean="0">
                <a:solidFill>
                  <a:srgbClr val="002060"/>
                </a:solidFill>
              </a:rPr>
              <a:t>PARCO NAZIONALE DEL VESUVIO - VALORIZZAZIONE</a:t>
            </a:r>
            <a:endParaRPr lang="it-IT" b="1" dirty="0">
              <a:solidFill>
                <a:srgbClr val="002060"/>
              </a:solidFill>
            </a:endParaRPr>
          </a:p>
        </p:txBody>
      </p:sp>
      <p:sp>
        <p:nvSpPr>
          <p:cNvPr id="5" name="Rettangolo arrotondato 4"/>
          <p:cNvSpPr/>
          <p:nvPr/>
        </p:nvSpPr>
        <p:spPr>
          <a:xfrm>
            <a:off x="3570077" y="1628800"/>
            <a:ext cx="2131098" cy="108012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it-IT" dirty="0" smtClean="0"/>
              <a:t>ITALIANO E STORIA:</a:t>
            </a:r>
          </a:p>
          <a:p>
            <a:pPr algn="ctr"/>
            <a:r>
              <a:rPr lang="it-IT" dirty="0" smtClean="0"/>
              <a:t>IL TERRITORIO</a:t>
            </a:r>
            <a:endParaRPr lang="it-IT" dirty="0"/>
          </a:p>
        </p:txBody>
      </p:sp>
      <p:sp>
        <p:nvSpPr>
          <p:cNvPr id="8" name="Rettangolo arrotondato 7"/>
          <p:cNvSpPr/>
          <p:nvPr/>
        </p:nvSpPr>
        <p:spPr>
          <a:xfrm>
            <a:off x="397885" y="4833156"/>
            <a:ext cx="2544979" cy="108012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it-IT" dirty="0" smtClean="0"/>
              <a:t>ECONOMIA POLITICA:</a:t>
            </a:r>
          </a:p>
          <a:p>
            <a:pPr algn="ctr"/>
            <a:r>
              <a:rPr lang="it-IT" dirty="0" smtClean="0"/>
              <a:t>DISCARICHE ABUSIVE</a:t>
            </a:r>
            <a:endParaRPr lang="it-IT" dirty="0"/>
          </a:p>
        </p:txBody>
      </p:sp>
      <p:sp>
        <p:nvSpPr>
          <p:cNvPr id="9" name="Rettangolo arrotondato 8"/>
          <p:cNvSpPr/>
          <p:nvPr/>
        </p:nvSpPr>
        <p:spPr>
          <a:xfrm>
            <a:off x="3357484" y="4833156"/>
            <a:ext cx="2556284" cy="108012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it-IT" dirty="0" smtClean="0"/>
              <a:t>DIRITTO:</a:t>
            </a:r>
          </a:p>
          <a:p>
            <a:pPr algn="ctr"/>
            <a:r>
              <a:rPr lang="it-IT" dirty="0" smtClean="0"/>
              <a:t>LEGISLAZIONE A TUTELA DEL PARCO</a:t>
            </a:r>
            <a:endParaRPr lang="it-IT" dirty="0"/>
          </a:p>
        </p:txBody>
      </p:sp>
      <p:sp>
        <p:nvSpPr>
          <p:cNvPr id="7" name="Rettangolo arrotondato 6"/>
          <p:cNvSpPr/>
          <p:nvPr/>
        </p:nvSpPr>
        <p:spPr>
          <a:xfrm>
            <a:off x="518246" y="3199185"/>
            <a:ext cx="2424618" cy="115212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it-IT" dirty="0" smtClean="0"/>
              <a:t>MATEMATICA:</a:t>
            </a:r>
          </a:p>
          <a:p>
            <a:pPr algn="ctr"/>
            <a:r>
              <a:rPr lang="it-IT" dirty="0" smtClean="0"/>
              <a:t>METAMORFOSI E DATI STATISTICI DEL VESUVIO</a:t>
            </a:r>
            <a:endParaRPr lang="it-IT" dirty="0"/>
          </a:p>
        </p:txBody>
      </p:sp>
      <p:sp>
        <p:nvSpPr>
          <p:cNvPr id="10" name="Rettangolo arrotondato 9"/>
          <p:cNvSpPr/>
          <p:nvPr/>
        </p:nvSpPr>
        <p:spPr>
          <a:xfrm>
            <a:off x="6300192" y="4833156"/>
            <a:ext cx="2232248" cy="108012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it-IT" dirty="0" smtClean="0"/>
              <a:t>ECONOMIA AZIENDALE:</a:t>
            </a:r>
          </a:p>
          <a:p>
            <a:pPr algn="ctr"/>
            <a:r>
              <a:rPr lang="it-IT" dirty="0" smtClean="0"/>
              <a:t>IL TURISMO </a:t>
            </a:r>
            <a:endParaRPr lang="it-IT" dirty="0"/>
          </a:p>
        </p:txBody>
      </p:sp>
      <p:sp>
        <p:nvSpPr>
          <p:cNvPr id="11" name="Rettangolo arrotondato 10"/>
          <p:cNvSpPr/>
          <p:nvPr/>
        </p:nvSpPr>
        <p:spPr>
          <a:xfrm>
            <a:off x="6300192" y="3199185"/>
            <a:ext cx="2556284" cy="108012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it-IT" dirty="0" smtClean="0"/>
              <a:t>SCIENZE MOTORIE:</a:t>
            </a:r>
          </a:p>
          <a:p>
            <a:pPr algn="ctr"/>
            <a:r>
              <a:rPr lang="it-IT" dirty="0" smtClean="0"/>
              <a:t>TREKKING ED ESCURSIONI SUL VESUVIO</a:t>
            </a:r>
            <a:endParaRPr lang="it-IT" dirty="0"/>
          </a:p>
        </p:txBody>
      </p:sp>
      <p:sp>
        <p:nvSpPr>
          <p:cNvPr id="12" name="Rettangolo arrotondato 11"/>
          <p:cNvSpPr/>
          <p:nvPr/>
        </p:nvSpPr>
        <p:spPr>
          <a:xfrm>
            <a:off x="6444208" y="1628800"/>
            <a:ext cx="2268252" cy="108012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it-IT" dirty="0" smtClean="0"/>
              <a:t>RELIGIONE:</a:t>
            </a:r>
          </a:p>
          <a:p>
            <a:pPr algn="ctr"/>
            <a:r>
              <a:rPr lang="it-IT" dirty="0" smtClean="0"/>
              <a:t>PRODOTTI TIPICI</a:t>
            </a:r>
            <a:endParaRPr lang="it-IT" dirty="0"/>
          </a:p>
        </p:txBody>
      </p:sp>
      <p:cxnSp>
        <p:nvCxnSpPr>
          <p:cNvPr id="14" name="Connettore 2 13"/>
          <p:cNvCxnSpPr>
            <a:stCxn id="4" idx="1"/>
            <a:endCxn id="7" idx="3"/>
          </p:cNvCxnSpPr>
          <p:nvPr/>
        </p:nvCxnSpPr>
        <p:spPr>
          <a:xfrm flipH="1" flipV="1">
            <a:off x="2942864" y="3775249"/>
            <a:ext cx="432622" cy="1525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8" name="Connettore 2 17"/>
          <p:cNvCxnSpPr>
            <a:stCxn id="7" idx="2"/>
          </p:cNvCxnSpPr>
          <p:nvPr/>
        </p:nvCxnSpPr>
        <p:spPr>
          <a:xfrm>
            <a:off x="1730555" y="4351313"/>
            <a:ext cx="0" cy="48184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0" name="Connettore 2 19"/>
          <p:cNvCxnSpPr>
            <a:stCxn id="8" idx="3"/>
            <a:endCxn id="9" idx="1"/>
          </p:cNvCxnSpPr>
          <p:nvPr/>
        </p:nvCxnSpPr>
        <p:spPr>
          <a:xfrm>
            <a:off x="2942864" y="5373216"/>
            <a:ext cx="41462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2" name="Connettore 2 21"/>
          <p:cNvCxnSpPr>
            <a:stCxn id="9" idx="3"/>
            <a:endCxn id="10" idx="1"/>
          </p:cNvCxnSpPr>
          <p:nvPr/>
        </p:nvCxnSpPr>
        <p:spPr>
          <a:xfrm>
            <a:off x="5913768" y="5373216"/>
            <a:ext cx="386424"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4" name="Connettore 2 23"/>
          <p:cNvCxnSpPr>
            <a:stCxn id="10" idx="0"/>
          </p:cNvCxnSpPr>
          <p:nvPr/>
        </p:nvCxnSpPr>
        <p:spPr>
          <a:xfrm flipV="1">
            <a:off x="7416316" y="4279305"/>
            <a:ext cx="0" cy="55385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7" name="Connettore 2 26"/>
          <p:cNvCxnSpPr>
            <a:stCxn id="11" idx="0"/>
            <a:endCxn id="12" idx="2"/>
          </p:cNvCxnSpPr>
          <p:nvPr/>
        </p:nvCxnSpPr>
        <p:spPr>
          <a:xfrm flipV="1">
            <a:off x="7578334" y="2708920"/>
            <a:ext cx="0" cy="49026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9" name="Connettore 2 28"/>
          <p:cNvCxnSpPr>
            <a:stCxn id="12" idx="1"/>
            <a:endCxn id="5" idx="3"/>
          </p:cNvCxnSpPr>
          <p:nvPr/>
        </p:nvCxnSpPr>
        <p:spPr>
          <a:xfrm flipH="1">
            <a:off x="5701175" y="2168860"/>
            <a:ext cx="743033"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1" name="Connettore 2 30"/>
          <p:cNvCxnSpPr>
            <a:stCxn id="4" idx="0"/>
          </p:cNvCxnSpPr>
          <p:nvPr/>
        </p:nvCxnSpPr>
        <p:spPr>
          <a:xfrm flipV="1">
            <a:off x="4635626" y="2708920"/>
            <a:ext cx="0" cy="49026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025" name="Connettore 2 1024"/>
          <p:cNvCxnSpPr/>
          <p:nvPr/>
        </p:nvCxnSpPr>
        <p:spPr>
          <a:xfrm flipV="1">
            <a:off x="5823758" y="2708920"/>
            <a:ext cx="764466" cy="49026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033" name="Connettore 2 1032"/>
          <p:cNvCxnSpPr>
            <a:stCxn id="4" idx="3"/>
          </p:cNvCxnSpPr>
          <p:nvPr/>
        </p:nvCxnSpPr>
        <p:spPr>
          <a:xfrm>
            <a:off x="5895766" y="3790505"/>
            <a:ext cx="404426"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035" name="Connettore 2 1034"/>
          <p:cNvCxnSpPr/>
          <p:nvPr/>
        </p:nvCxnSpPr>
        <p:spPr>
          <a:xfrm>
            <a:off x="5913768" y="4381824"/>
            <a:ext cx="386424" cy="55934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039" name="Connettore 2 1038"/>
          <p:cNvCxnSpPr>
            <a:stCxn id="4" idx="2"/>
            <a:endCxn id="9" idx="0"/>
          </p:cNvCxnSpPr>
          <p:nvPr/>
        </p:nvCxnSpPr>
        <p:spPr>
          <a:xfrm>
            <a:off x="4635626" y="4381824"/>
            <a:ext cx="0" cy="45133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041" name="Connettore 2 1040"/>
          <p:cNvCxnSpPr/>
          <p:nvPr/>
        </p:nvCxnSpPr>
        <p:spPr>
          <a:xfrm flipH="1">
            <a:off x="2942864" y="4381824"/>
            <a:ext cx="432622" cy="55934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030" name="Rettangolo arrotondato 1029"/>
          <p:cNvSpPr/>
          <p:nvPr/>
        </p:nvSpPr>
        <p:spPr>
          <a:xfrm>
            <a:off x="447412" y="1628800"/>
            <a:ext cx="2445923" cy="108012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it-IT" dirty="0" smtClean="0"/>
              <a:t>INGLESE:</a:t>
            </a:r>
          </a:p>
          <a:p>
            <a:pPr algn="ctr"/>
            <a:r>
              <a:rPr lang="it-IT" dirty="0" smtClean="0"/>
              <a:t>MOUNT VESUVIUS</a:t>
            </a:r>
            <a:endParaRPr lang="it-IT" dirty="0"/>
          </a:p>
        </p:txBody>
      </p:sp>
      <p:cxnSp>
        <p:nvCxnSpPr>
          <p:cNvPr id="1032" name="Connettore 2 1031"/>
          <p:cNvCxnSpPr/>
          <p:nvPr/>
        </p:nvCxnSpPr>
        <p:spPr>
          <a:xfrm flipH="1" flipV="1">
            <a:off x="2771800" y="2708920"/>
            <a:ext cx="603688" cy="49026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038" name="Connettore 2 1037"/>
          <p:cNvCxnSpPr>
            <a:stCxn id="1030" idx="2"/>
          </p:cNvCxnSpPr>
          <p:nvPr/>
        </p:nvCxnSpPr>
        <p:spPr>
          <a:xfrm flipH="1">
            <a:off x="1670373" y="2708920"/>
            <a:ext cx="1" cy="49026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044" name="Connettore 2 1043"/>
          <p:cNvCxnSpPr>
            <a:stCxn id="5" idx="1"/>
            <a:endCxn id="1030" idx="3"/>
          </p:cNvCxnSpPr>
          <p:nvPr/>
        </p:nvCxnSpPr>
        <p:spPr>
          <a:xfrm flipH="1">
            <a:off x="2893335" y="2168860"/>
            <a:ext cx="676742"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xmlns="" val="2749412703"/>
      </p:ext>
    </p:extLst>
  </p:cSld>
  <p:clrMapOvr>
    <a:masterClrMapping/>
  </p:clrMapOvr>
  <mc:AlternateContent xmlns:mc="http://schemas.openxmlformats.org/markup-compatibility/2006">
    <mc:Choice xmlns:p14="http://schemas.microsoft.com/office/powerpoint/2010/main" xmlns="" Requires="p14">
      <p:transition spd="med" p14:dur="700" advClick="0" advTm="20000">
        <p:fade/>
      </p:transition>
    </mc:Choice>
    <mc:Fallback>
      <p:transition spd="med"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30"/>
                                        </p:tgtEl>
                                        <p:attrNameLst>
                                          <p:attrName>style.visibility</p:attrName>
                                        </p:attrNameLst>
                                      </p:cBhvr>
                                      <p:to>
                                        <p:strVal val="visible"/>
                                      </p:to>
                                    </p:set>
                                    <p:anim calcmode="lin" valueType="num">
                                      <p:cBhvr additive="base">
                                        <p:cTn id="12" dur="500" fill="hold"/>
                                        <p:tgtEl>
                                          <p:spTgt spid="1030"/>
                                        </p:tgtEl>
                                        <p:attrNameLst>
                                          <p:attrName>ppt_x</p:attrName>
                                        </p:attrNameLst>
                                      </p:cBhvr>
                                      <p:tavLst>
                                        <p:tav tm="0">
                                          <p:val>
                                            <p:strVal val="#ppt_x"/>
                                          </p:val>
                                        </p:tav>
                                        <p:tav tm="100000">
                                          <p:val>
                                            <p:strVal val="#ppt_x"/>
                                          </p:val>
                                        </p:tav>
                                      </p:tavLst>
                                    </p:anim>
                                    <p:anim calcmode="lin" valueType="num">
                                      <p:cBhvr additive="base">
                                        <p:cTn id="13" dur="500" fill="hold"/>
                                        <p:tgtEl>
                                          <p:spTgt spid="103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grpId="0" nodeType="after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ppt_x"/>
                                          </p:val>
                                        </p:tav>
                                        <p:tav tm="100000">
                                          <p:val>
                                            <p:strVal val="#ppt_x"/>
                                          </p:val>
                                        </p:tav>
                                      </p:tavLst>
                                    </p:anim>
                                    <p:anim calcmode="lin" valueType="num">
                                      <p:cBhvr additive="base">
                                        <p:cTn id="53" dur="500" fill="hold"/>
                                        <p:tgtEl>
                                          <p:spTgt spid="10"/>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fill="hold" nodeType="afterEffect">
                                  <p:stCondLst>
                                    <p:cond delay="0"/>
                                  </p:stCondLst>
                                  <p:childTnLst>
                                    <p:set>
                                      <p:cBhvr>
                                        <p:cTn id="56" dur="1" fill="hold">
                                          <p:stCondLst>
                                            <p:cond delay="0"/>
                                          </p:stCondLst>
                                        </p:cTn>
                                        <p:tgtEl>
                                          <p:spTgt spid="1044"/>
                                        </p:tgtEl>
                                        <p:attrNameLst>
                                          <p:attrName>style.visibility</p:attrName>
                                        </p:attrNameLst>
                                      </p:cBhvr>
                                      <p:to>
                                        <p:strVal val="visible"/>
                                      </p:to>
                                    </p:set>
                                    <p:anim calcmode="lin" valueType="num">
                                      <p:cBhvr additive="base">
                                        <p:cTn id="57" dur="500" fill="hold"/>
                                        <p:tgtEl>
                                          <p:spTgt spid="1044"/>
                                        </p:tgtEl>
                                        <p:attrNameLst>
                                          <p:attrName>ppt_x</p:attrName>
                                        </p:attrNameLst>
                                      </p:cBhvr>
                                      <p:tavLst>
                                        <p:tav tm="0">
                                          <p:val>
                                            <p:strVal val="#ppt_x"/>
                                          </p:val>
                                        </p:tav>
                                        <p:tav tm="100000">
                                          <p:val>
                                            <p:strVal val="#ppt_x"/>
                                          </p:val>
                                        </p:tav>
                                      </p:tavLst>
                                    </p:anim>
                                    <p:anim calcmode="lin" valueType="num">
                                      <p:cBhvr additive="base">
                                        <p:cTn id="58" dur="500" fill="hold"/>
                                        <p:tgtEl>
                                          <p:spTgt spid="1044"/>
                                        </p:tgtEl>
                                        <p:attrNameLst>
                                          <p:attrName>ppt_y</p:attrName>
                                        </p:attrNameLst>
                                      </p:cBhvr>
                                      <p:tavLst>
                                        <p:tav tm="0">
                                          <p:val>
                                            <p:strVal val="1+#ppt_h/2"/>
                                          </p:val>
                                        </p:tav>
                                        <p:tav tm="100000">
                                          <p:val>
                                            <p:strVal val="#ppt_y"/>
                                          </p:val>
                                        </p:tav>
                                      </p:tavLst>
                                    </p:anim>
                                  </p:childTnLst>
                                </p:cTn>
                              </p:par>
                            </p:childTnLst>
                          </p:cTn>
                        </p:par>
                        <p:par>
                          <p:cTn id="59" fill="hold">
                            <p:stCondLst>
                              <p:cond delay="5500"/>
                            </p:stCondLst>
                            <p:childTnLst>
                              <p:par>
                                <p:cTn id="60" presetID="2" presetClass="entr" presetSubtype="4" fill="hold" nodeType="afterEffect">
                                  <p:stCondLst>
                                    <p:cond delay="0"/>
                                  </p:stCondLst>
                                  <p:childTnLst>
                                    <p:set>
                                      <p:cBhvr>
                                        <p:cTn id="61" dur="1" fill="hold">
                                          <p:stCondLst>
                                            <p:cond delay="0"/>
                                          </p:stCondLst>
                                        </p:cTn>
                                        <p:tgtEl>
                                          <p:spTgt spid="29"/>
                                        </p:tgtEl>
                                        <p:attrNameLst>
                                          <p:attrName>style.visibility</p:attrName>
                                        </p:attrNameLst>
                                      </p:cBhvr>
                                      <p:to>
                                        <p:strVal val="visible"/>
                                      </p:to>
                                    </p:set>
                                    <p:anim calcmode="lin" valueType="num">
                                      <p:cBhvr additive="base">
                                        <p:cTn id="62" dur="500" fill="hold"/>
                                        <p:tgtEl>
                                          <p:spTgt spid="29"/>
                                        </p:tgtEl>
                                        <p:attrNameLst>
                                          <p:attrName>ppt_x</p:attrName>
                                        </p:attrNameLst>
                                      </p:cBhvr>
                                      <p:tavLst>
                                        <p:tav tm="0">
                                          <p:val>
                                            <p:strVal val="#ppt_x"/>
                                          </p:val>
                                        </p:tav>
                                        <p:tav tm="100000">
                                          <p:val>
                                            <p:strVal val="#ppt_x"/>
                                          </p:val>
                                        </p:tav>
                                      </p:tavLst>
                                    </p:anim>
                                    <p:anim calcmode="lin" valueType="num">
                                      <p:cBhvr additive="base">
                                        <p:cTn id="63" dur="500" fill="hold"/>
                                        <p:tgtEl>
                                          <p:spTgt spid="29"/>
                                        </p:tgtEl>
                                        <p:attrNameLst>
                                          <p:attrName>ppt_y</p:attrName>
                                        </p:attrNameLst>
                                      </p:cBhvr>
                                      <p:tavLst>
                                        <p:tav tm="0">
                                          <p:val>
                                            <p:strVal val="1+#ppt_h/2"/>
                                          </p:val>
                                        </p:tav>
                                        <p:tav tm="100000">
                                          <p:val>
                                            <p:strVal val="#ppt_y"/>
                                          </p:val>
                                        </p:tav>
                                      </p:tavLst>
                                    </p:anim>
                                  </p:childTnLst>
                                </p:cTn>
                              </p:par>
                            </p:childTnLst>
                          </p:cTn>
                        </p:par>
                        <p:par>
                          <p:cTn id="64" fill="hold">
                            <p:stCondLst>
                              <p:cond delay="6000"/>
                            </p:stCondLst>
                            <p:childTnLst>
                              <p:par>
                                <p:cTn id="65" presetID="2" presetClass="entr" presetSubtype="4" fill="hold" nodeType="afterEffect">
                                  <p:stCondLst>
                                    <p:cond delay="0"/>
                                  </p:stCondLst>
                                  <p:childTnLst>
                                    <p:set>
                                      <p:cBhvr>
                                        <p:cTn id="66" dur="1" fill="hold">
                                          <p:stCondLst>
                                            <p:cond delay="0"/>
                                          </p:stCondLst>
                                        </p:cTn>
                                        <p:tgtEl>
                                          <p:spTgt spid="31"/>
                                        </p:tgtEl>
                                        <p:attrNameLst>
                                          <p:attrName>style.visibility</p:attrName>
                                        </p:attrNameLst>
                                      </p:cBhvr>
                                      <p:to>
                                        <p:strVal val="visible"/>
                                      </p:to>
                                    </p:set>
                                    <p:anim calcmode="lin" valueType="num">
                                      <p:cBhvr additive="base">
                                        <p:cTn id="67" dur="500" fill="hold"/>
                                        <p:tgtEl>
                                          <p:spTgt spid="31"/>
                                        </p:tgtEl>
                                        <p:attrNameLst>
                                          <p:attrName>ppt_x</p:attrName>
                                        </p:attrNameLst>
                                      </p:cBhvr>
                                      <p:tavLst>
                                        <p:tav tm="0">
                                          <p:val>
                                            <p:strVal val="#ppt_x"/>
                                          </p:val>
                                        </p:tav>
                                        <p:tav tm="100000">
                                          <p:val>
                                            <p:strVal val="#ppt_x"/>
                                          </p:val>
                                        </p:tav>
                                      </p:tavLst>
                                    </p:anim>
                                    <p:anim calcmode="lin" valueType="num">
                                      <p:cBhvr additive="base">
                                        <p:cTn id="68" dur="500" fill="hold"/>
                                        <p:tgtEl>
                                          <p:spTgt spid="31"/>
                                        </p:tgtEl>
                                        <p:attrNameLst>
                                          <p:attrName>ppt_y</p:attrName>
                                        </p:attrNameLst>
                                      </p:cBhvr>
                                      <p:tavLst>
                                        <p:tav tm="0">
                                          <p:val>
                                            <p:strVal val="1+#ppt_h/2"/>
                                          </p:val>
                                        </p:tav>
                                        <p:tav tm="100000">
                                          <p:val>
                                            <p:strVal val="#ppt_y"/>
                                          </p:val>
                                        </p:tav>
                                      </p:tavLst>
                                    </p:anim>
                                  </p:childTnLst>
                                </p:cTn>
                              </p:par>
                            </p:childTnLst>
                          </p:cTn>
                        </p:par>
                        <p:par>
                          <p:cTn id="69" fill="hold">
                            <p:stCondLst>
                              <p:cond delay="6500"/>
                            </p:stCondLst>
                            <p:childTnLst>
                              <p:par>
                                <p:cTn id="70" presetID="2" presetClass="entr" presetSubtype="4" fill="hold" nodeType="afterEffect">
                                  <p:stCondLst>
                                    <p:cond delay="0"/>
                                  </p:stCondLst>
                                  <p:childTnLst>
                                    <p:set>
                                      <p:cBhvr>
                                        <p:cTn id="71" dur="1" fill="hold">
                                          <p:stCondLst>
                                            <p:cond delay="0"/>
                                          </p:stCondLst>
                                        </p:cTn>
                                        <p:tgtEl>
                                          <p:spTgt spid="1032"/>
                                        </p:tgtEl>
                                        <p:attrNameLst>
                                          <p:attrName>style.visibility</p:attrName>
                                        </p:attrNameLst>
                                      </p:cBhvr>
                                      <p:to>
                                        <p:strVal val="visible"/>
                                      </p:to>
                                    </p:set>
                                    <p:anim calcmode="lin" valueType="num">
                                      <p:cBhvr additive="base">
                                        <p:cTn id="72" dur="500" fill="hold"/>
                                        <p:tgtEl>
                                          <p:spTgt spid="1032"/>
                                        </p:tgtEl>
                                        <p:attrNameLst>
                                          <p:attrName>ppt_x</p:attrName>
                                        </p:attrNameLst>
                                      </p:cBhvr>
                                      <p:tavLst>
                                        <p:tav tm="0">
                                          <p:val>
                                            <p:strVal val="#ppt_x"/>
                                          </p:val>
                                        </p:tav>
                                        <p:tav tm="100000">
                                          <p:val>
                                            <p:strVal val="#ppt_x"/>
                                          </p:val>
                                        </p:tav>
                                      </p:tavLst>
                                    </p:anim>
                                    <p:anim calcmode="lin" valueType="num">
                                      <p:cBhvr additive="base">
                                        <p:cTn id="73" dur="500" fill="hold"/>
                                        <p:tgtEl>
                                          <p:spTgt spid="1032"/>
                                        </p:tgtEl>
                                        <p:attrNameLst>
                                          <p:attrName>ppt_y</p:attrName>
                                        </p:attrNameLst>
                                      </p:cBhvr>
                                      <p:tavLst>
                                        <p:tav tm="0">
                                          <p:val>
                                            <p:strVal val="1+#ppt_h/2"/>
                                          </p:val>
                                        </p:tav>
                                        <p:tav tm="100000">
                                          <p:val>
                                            <p:strVal val="#ppt_y"/>
                                          </p:val>
                                        </p:tav>
                                      </p:tavLst>
                                    </p:anim>
                                  </p:childTnLst>
                                </p:cTn>
                              </p:par>
                            </p:childTnLst>
                          </p:cTn>
                        </p:par>
                        <p:par>
                          <p:cTn id="74" fill="hold">
                            <p:stCondLst>
                              <p:cond delay="7000"/>
                            </p:stCondLst>
                            <p:childTnLst>
                              <p:par>
                                <p:cTn id="75" presetID="2" presetClass="entr" presetSubtype="4" fill="hold" nodeType="afterEffect">
                                  <p:stCondLst>
                                    <p:cond delay="0"/>
                                  </p:stCondLst>
                                  <p:childTnLst>
                                    <p:set>
                                      <p:cBhvr>
                                        <p:cTn id="76" dur="1" fill="hold">
                                          <p:stCondLst>
                                            <p:cond delay="0"/>
                                          </p:stCondLst>
                                        </p:cTn>
                                        <p:tgtEl>
                                          <p:spTgt spid="1038"/>
                                        </p:tgtEl>
                                        <p:attrNameLst>
                                          <p:attrName>style.visibility</p:attrName>
                                        </p:attrNameLst>
                                      </p:cBhvr>
                                      <p:to>
                                        <p:strVal val="visible"/>
                                      </p:to>
                                    </p:set>
                                    <p:anim calcmode="lin" valueType="num">
                                      <p:cBhvr additive="base">
                                        <p:cTn id="77" dur="500" fill="hold"/>
                                        <p:tgtEl>
                                          <p:spTgt spid="1038"/>
                                        </p:tgtEl>
                                        <p:attrNameLst>
                                          <p:attrName>ppt_x</p:attrName>
                                        </p:attrNameLst>
                                      </p:cBhvr>
                                      <p:tavLst>
                                        <p:tav tm="0">
                                          <p:val>
                                            <p:strVal val="#ppt_x"/>
                                          </p:val>
                                        </p:tav>
                                        <p:tav tm="100000">
                                          <p:val>
                                            <p:strVal val="#ppt_x"/>
                                          </p:val>
                                        </p:tav>
                                      </p:tavLst>
                                    </p:anim>
                                    <p:anim calcmode="lin" valueType="num">
                                      <p:cBhvr additive="base">
                                        <p:cTn id="78" dur="500" fill="hold"/>
                                        <p:tgtEl>
                                          <p:spTgt spid="1038"/>
                                        </p:tgtEl>
                                        <p:attrNameLst>
                                          <p:attrName>ppt_y</p:attrName>
                                        </p:attrNameLst>
                                      </p:cBhvr>
                                      <p:tavLst>
                                        <p:tav tm="0">
                                          <p:val>
                                            <p:strVal val="1+#ppt_h/2"/>
                                          </p:val>
                                        </p:tav>
                                        <p:tav tm="100000">
                                          <p:val>
                                            <p:strVal val="#ppt_y"/>
                                          </p:val>
                                        </p:tav>
                                      </p:tavLst>
                                    </p:anim>
                                  </p:childTnLst>
                                </p:cTn>
                              </p:par>
                            </p:childTnLst>
                          </p:cTn>
                        </p:par>
                        <p:par>
                          <p:cTn id="79" fill="hold">
                            <p:stCondLst>
                              <p:cond delay="7500"/>
                            </p:stCondLst>
                            <p:childTnLst>
                              <p:par>
                                <p:cTn id="80" presetID="2" presetClass="entr" presetSubtype="4" fill="hold" nodeType="afterEffect">
                                  <p:stCondLst>
                                    <p:cond delay="0"/>
                                  </p:stCondLst>
                                  <p:childTnLst>
                                    <p:set>
                                      <p:cBhvr>
                                        <p:cTn id="81" dur="1" fill="hold">
                                          <p:stCondLst>
                                            <p:cond delay="0"/>
                                          </p:stCondLst>
                                        </p:cTn>
                                        <p:tgtEl>
                                          <p:spTgt spid="18"/>
                                        </p:tgtEl>
                                        <p:attrNameLst>
                                          <p:attrName>style.visibility</p:attrName>
                                        </p:attrNameLst>
                                      </p:cBhvr>
                                      <p:to>
                                        <p:strVal val="visible"/>
                                      </p:to>
                                    </p:set>
                                    <p:anim calcmode="lin" valueType="num">
                                      <p:cBhvr additive="base">
                                        <p:cTn id="82" dur="500" fill="hold"/>
                                        <p:tgtEl>
                                          <p:spTgt spid="18"/>
                                        </p:tgtEl>
                                        <p:attrNameLst>
                                          <p:attrName>ppt_x</p:attrName>
                                        </p:attrNameLst>
                                      </p:cBhvr>
                                      <p:tavLst>
                                        <p:tav tm="0">
                                          <p:val>
                                            <p:strVal val="#ppt_x"/>
                                          </p:val>
                                        </p:tav>
                                        <p:tav tm="100000">
                                          <p:val>
                                            <p:strVal val="#ppt_x"/>
                                          </p:val>
                                        </p:tav>
                                      </p:tavLst>
                                    </p:anim>
                                    <p:anim calcmode="lin" valueType="num">
                                      <p:cBhvr additive="base">
                                        <p:cTn id="83" dur="500" fill="hold"/>
                                        <p:tgtEl>
                                          <p:spTgt spid="18"/>
                                        </p:tgtEl>
                                        <p:attrNameLst>
                                          <p:attrName>ppt_y</p:attrName>
                                        </p:attrNameLst>
                                      </p:cBhvr>
                                      <p:tavLst>
                                        <p:tav tm="0">
                                          <p:val>
                                            <p:strVal val="1+#ppt_h/2"/>
                                          </p:val>
                                        </p:tav>
                                        <p:tav tm="100000">
                                          <p:val>
                                            <p:strVal val="#ppt_y"/>
                                          </p:val>
                                        </p:tav>
                                      </p:tavLst>
                                    </p:anim>
                                  </p:childTnLst>
                                </p:cTn>
                              </p:par>
                            </p:childTnLst>
                          </p:cTn>
                        </p:par>
                        <p:par>
                          <p:cTn id="84" fill="hold">
                            <p:stCondLst>
                              <p:cond delay="8000"/>
                            </p:stCondLst>
                            <p:childTnLst>
                              <p:par>
                                <p:cTn id="85" presetID="2" presetClass="entr" presetSubtype="4" fill="hold" nodeType="afterEffect">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cBhvr additive="base">
                                        <p:cTn id="87" dur="500" fill="hold"/>
                                        <p:tgtEl>
                                          <p:spTgt spid="14"/>
                                        </p:tgtEl>
                                        <p:attrNameLst>
                                          <p:attrName>ppt_x</p:attrName>
                                        </p:attrNameLst>
                                      </p:cBhvr>
                                      <p:tavLst>
                                        <p:tav tm="0">
                                          <p:val>
                                            <p:strVal val="#ppt_x"/>
                                          </p:val>
                                        </p:tav>
                                        <p:tav tm="100000">
                                          <p:val>
                                            <p:strVal val="#ppt_x"/>
                                          </p:val>
                                        </p:tav>
                                      </p:tavLst>
                                    </p:anim>
                                    <p:anim calcmode="lin" valueType="num">
                                      <p:cBhvr additive="base">
                                        <p:cTn id="88" dur="500" fill="hold"/>
                                        <p:tgtEl>
                                          <p:spTgt spid="14"/>
                                        </p:tgtEl>
                                        <p:attrNameLst>
                                          <p:attrName>ppt_y</p:attrName>
                                        </p:attrNameLst>
                                      </p:cBhvr>
                                      <p:tavLst>
                                        <p:tav tm="0">
                                          <p:val>
                                            <p:strVal val="1+#ppt_h/2"/>
                                          </p:val>
                                        </p:tav>
                                        <p:tav tm="100000">
                                          <p:val>
                                            <p:strVal val="#ppt_y"/>
                                          </p:val>
                                        </p:tav>
                                      </p:tavLst>
                                    </p:anim>
                                  </p:childTnLst>
                                </p:cTn>
                              </p:par>
                            </p:childTnLst>
                          </p:cTn>
                        </p:par>
                        <p:par>
                          <p:cTn id="89" fill="hold">
                            <p:stCondLst>
                              <p:cond delay="8500"/>
                            </p:stCondLst>
                            <p:childTnLst>
                              <p:par>
                                <p:cTn id="90" presetID="2" presetClass="entr" presetSubtype="4" fill="hold" nodeType="afterEffect">
                                  <p:stCondLst>
                                    <p:cond delay="0"/>
                                  </p:stCondLst>
                                  <p:childTnLst>
                                    <p:set>
                                      <p:cBhvr>
                                        <p:cTn id="91" dur="1" fill="hold">
                                          <p:stCondLst>
                                            <p:cond delay="0"/>
                                          </p:stCondLst>
                                        </p:cTn>
                                        <p:tgtEl>
                                          <p:spTgt spid="1041"/>
                                        </p:tgtEl>
                                        <p:attrNameLst>
                                          <p:attrName>style.visibility</p:attrName>
                                        </p:attrNameLst>
                                      </p:cBhvr>
                                      <p:to>
                                        <p:strVal val="visible"/>
                                      </p:to>
                                    </p:set>
                                    <p:anim calcmode="lin" valueType="num">
                                      <p:cBhvr additive="base">
                                        <p:cTn id="92" dur="500" fill="hold"/>
                                        <p:tgtEl>
                                          <p:spTgt spid="1041"/>
                                        </p:tgtEl>
                                        <p:attrNameLst>
                                          <p:attrName>ppt_x</p:attrName>
                                        </p:attrNameLst>
                                      </p:cBhvr>
                                      <p:tavLst>
                                        <p:tav tm="0">
                                          <p:val>
                                            <p:strVal val="#ppt_x"/>
                                          </p:val>
                                        </p:tav>
                                        <p:tav tm="100000">
                                          <p:val>
                                            <p:strVal val="#ppt_x"/>
                                          </p:val>
                                        </p:tav>
                                      </p:tavLst>
                                    </p:anim>
                                    <p:anim calcmode="lin" valueType="num">
                                      <p:cBhvr additive="base">
                                        <p:cTn id="93" dur="500" fill="hold"/>
                                        <p:tgtEl>
                                          <p:spTgt spid="1041"/>
                                        </p:tgtEl>
                                        <p:attrNameLst>
                                          <p:attrName>ppt_y</p:attrName>
                                        </p:attrNameLst>
                                      </p:cBhvr>
                                      <p:tavLst>
                                        <p:tav tm="0">
                                          <p:val>
                                            <p:strVal val="1+#ppt_h/2"/>
                                          </p:val>
                                        </p:tav>
                                        <p:tav tm="100000">
                                          <p:val>
                                            <p:strVal val="#ppt_y"/>
                                          </p:val>
                                        </p:tav>
                                      </p:tavLst>
                                    </p:anim>
                                  </p:childTnLst>
                                </p:cTn>
                              </p:par>
                            </p:childTnLst>
                          </p:cTn>
                        </p:par>
                        <p:par>
                          <p:cTn id="94" fill="hold">
                            <p:stCondLst>
                              <p:cond delay="9000"/>
                            </p:stCondLst>
                            <p:childTnLst>
                              <p:par>
                                <p:cTn id="95" presetID="2" presetClass="entr" presetSubtype="4" fill="hold" nodeType="afterEffect">
                                  <p:stCondLst>
                                    <p:cond delay="0"/>
                                  </p:stCondLst>
                                  <p:childTnLst>
                                    <p:set>
                                      <p:cBhvr>
                                        <p:cTn id="96" dur="1" fill="hold">
                                          <p:stCondLst>
                                            <p:cond delay="0"/>
                                          </p:stCondLst>
                                        </p:cTn>
                                        <p:tgtEl>
                                          <p:spTgt spid="1039"/>
                                        </p:tgtEl>
                                        <p:attrNameLst>
                                          <p:attrName>style.visibility</p:attrName>
                                        </p:attrNameLst>
                                      </p:cBhvr>
                                      <p:to>
                                        <p:strVal val="visible"/>
                                      </p:to>
                                    </p:set>
                                    <p:anim calcmode="lin" valueType="num">
                                      <p:cBhvr additive="base">
                                        <p:cTn id="97" dur="500" fill="hold"/>
                                        <p:tgtEl>
                                          <p:spTgt spid="1039"/>
                                        </p:tgtEl>
                                        <p:attrNameLst>
                                          <p:attrName>ppt_x</p:attrName>
                                        </p:attrNameLst>
                                      </p:cBhvr>
                                      <p:tavLst>
                                        <p:tav tm="0">
                                          <p:val>
                                            <p:strVal val="#ppt_x"/>
                                          </p:val>
                                        </p:tav>
                                        <p:tav tm="100000">
                                          <p:val>
                                            <p:strVal val="#ppt_x"/>
                                          </p:val>
                                        </p:tav>
                                      </p:tavLst>
                                    </p:anim>
                                    <p:anim calcmode="lin" valueType="num">
                                      <p:cBhvr additive="base">
                                        <p:cTn id="98" dur="500" fill="hold"/>
                                        <p:tgtEl>
                                          <p:spTgt spid="1039"/>
                                        </p:tgtEl>
                                        <p:attrNameLst>
                                          <p:attrName>ppt_y</p:attrName>
                                        </p:attrNameLst>
                                      </p:cBhvr>
                                      <p:tavLst>
                                        <p:tav tm="0">
                                          <p:val>
                                            <p:strVal val="1+#ppt_h/2"/>
                                          </p:val>
                                        </p:tav>
                                        <p:tav tm="100000">
                                          <p:val>
                                            <p:strVal val="#ppt_y"/>
                                          </p:val>
                                        </p:tav>
                                      </p:tavLst>
                                    </p:anim>
                                  </p:childTnLst>
                                </p:cTn>
                              </p:par>
                            </p:childTnLst>
                          </p:cTn>
                        </p:par>
                        <p:par>
                          <p:cTn id="99" fill="hold">
                            <p:stCondLst>
                              <p:cond delay="9500"/>
                            </p:stCondLst>
                            <p:childTnLst>
                              <p:par>
                                <p:cTn id="100" presetID="2" presetClass="entr" presetSubtype="4" fill="hold" nodeType="afterEffect">
                                  <p:stCondLst>
                                    <p:cond delay="0"/>
                                  </p:stCondLst>
                                  <p:childTnLst>
                                    <p:set>
                                      <p:cBhvr>
                                        <p:cTn id="101" dur="1" fill="hold">
                                          <p:stCondLst>
                                            <p:cond delay="0"/>
                                          </p:stCondLst>
                                        </p:cTn>
                                        <p:tgtEl>
                                          <p:spTgt spid="20"/>
                                        </p:tgtEl>
                                        <p:attrNameLst>
                                          <p:attrName>style.visibility</p:attrName>
                                        </p:attrNameLst>
                                      </p:cBhvr>
                                      <p:to>
                                        <p:strVal val="visible"/>
                                      </p:to>
                                    </p:set>
                                    <p:anim calcmode="lin" valueType="num">
                                      <p:cBhvr additive="base">
                                        <p:cTn id="102" dur="500" fill="hold"/>
                                        <p:tgtEl>
                                          <p:spTgt spid="20"/>
                                        </p:tgtEl>
                                        <p:attrNameLst>
                                          <p:attrName>ppt_x</p:attrName>
                                        </p:attrNameLst>
                                      </p:cBhvr>
                                      <p:tavLst>
                                        <p:tav tm="0">
                                          <p:val>
                                            <p:strVal val="#ppt_x"/>
                                          </p:val>
                                        </p:tav>
                                        <p:tav tm="100000">
                                          <p:val>
                                            <p:strVal val="#ppt_x"/>
                                          </p:val>
                                        </p:tav>
                                      </p:tavLst>
                                    </p:anim>
                                    <p:anim calcmode="lin" valueType="num">
                                      <p:cBhvr additive="base">
                                        <p:cTn id="103" dur="500" fill="hold"/>
                                        <p:tgtEl>
                                          <p:spTgt spid="20"/>
                                        </p:tgtEl>
                                        <p:attrNameLst>
                                          <p:attrName>ppt_y</p:attrName>
                                        </p:attrNameLst>
                                      </p:cBhvr>
                                      <p:tavLst>
                                        <p:tav tm="0">
                                          <p:val>
                                            <p:strVal val="1+#ppt_h/2"/>
                                          </p:val>
                                        </p:tav>
                                        <p:tav tm="100000">
                                          <p:val>
                                            <p:strVal val="#ppt_y"/>
                                          </p:val>
                                        </p:tav>
                                      </p:tavLst>
                                    </p:anim>
                                  </p:childTnLst>
                                </p:cTn>
                              </p:par>
                            </p:childTnLst>
                          </p:cTn>
                        </p:par>
                        <p:par>
                          <p:cTn id="104" fill="hold">
                            <p:stCondLst>
                              <p:cond delay="10000"/>
                            </p:stCondLst>
                            <p:childTnLst>
                              <p:par>
                                <p:cTn id="105" presetID="2" presetClass="entr" presetSubtype="4" fill="hold" nodeType="afterEffect">
                                  <p:stCondLst>
                                    <p:cond delay="0"/>
                                  </p:stCondLst>
                                  <p:childTnLst>
                                    <p:set>
                                      <p:cBhvr>
                                        <p:cTn id="106" dur="1" fill="hold">
                                          <p:stCondLst>
                                            <p:cond delay="0"/>
                                          </p:stCondLst>
                                        </p:cTn>
                                        <p:tgtEl>
                                          <p:spTgt spid="22"/>
                                        </p:tgtEl>
                                        <p:attrNameLst>
                                          <p:attrName>style.visibility</p:attrName>
                                        </p:attrNameLst>
                                      </p:cBhvr>
                                      <p:to>
                                        <p:strVal val="visible"/>
                                      </p:to>
                                    </p:set>
                                    <p:anim calcmode="lin" valueType="num">
                                      <p:cBhvr additive="base">
                                        <p:cTn id="107" dur="500" fill="hold"/>
                                        <p:tgtEl>
                                          <p:spTgt spid="22"/>
                                        </p:tgtEl>
                                        <p:attrNameLst>
                                          <p:attrName>ppt_x</p:attrName>
                                        </p:attrNameLst>
                                      </p:cBhvr>
                                      <p:tavLst>
                                        <p:tav tm="0">
                                          <p:val>
                                            <p:strVal val="#ppt_x"/>
                                          </p:val>
                                        </p:tav>
                                        <p:tav tm="100000">
                                          <p:val>
                                            <p:strVal val="#ppt_x"/>
                                          </p:val>
                                        </p:tav>
                                      </p:tavLst>
                                    </p:anim>
                                    <p:anim calcmode="lin" valueType="num">
                                      <p:cBhvr additive="base">
                                        <p:cTn id="108" dur="500" fill="hold"/>
                                        <p:tgtEl>
                                          <p:spTgt spid="22"/>
                                        </p:tgtEl>
                                        <p:attrNameLst>
                                          <p:attrName>ppt_y</p:attrName>
                                        </p:attrNameLst>
                                      </p:cBhvr>
                                      <p:tavLst>
                                        <p:tav tm="0">
                                          <p:val>
                                            <p:strVal val="1+#ppt_h/2"/>
                                          </p:val>
                                        </p:tav>
                                        <p:tav tm="100000">
                                          <p:val>
                                            <p:strVal val="#ppt_y"/>
                                          </p:val>
                                        </p:tav>
                                      </p:tavLst>
                                    </p:anim>
                                  </p:childTnLst>
                                </p:cTn>
                              </p:par>
                            </p:childTnLst>
                          </p:cTn>
                        </p:par>
                        <p:par>
                          <p:cTn id="109" fill="hold">
                            <p:stCondLst>
                              <p:cond delay="10500"/>
                            </p:stCondLst>
                            <p:childTnLst>
                              <p:par>
                                <p:cTn id="110" presetID="2" presetClass="entr" presetSubtype="4" fill="hold" nodeType="afterEffect">
                                  <p:stCondLst>
                                    <p:cond delay="0"/>
                                  </p:stCondLst>
                                  <p:childTnLst>
                                    <p:set>
                                      <p:cBhvr>
                                        <p:cTn id="111" dur="1" fill="hold">
                                          <p:stCondLst>
                                            <p:cond delay="0"/>
                                          </p:stCondLst>
                                        </p:cTn>
                                        <p:tgtEl>
                                          <p:spTgt spid="24"/>
                                        </p:tgtEl>
                                        <p:attrNameLst>
                                          <p:attrName>style.visibility</p:attrName>
                                        </p:attrNameLst>
                                      </p:cBhvr>
                                      <p:to>
                                        <p:strVal val="visible"/>
                                      </p:to>
                                    </p:set>
                                    <p:anim calcmode="lin" valueType="num">
                                      <p:cBhvr additive="base">
                                        <p:cTn id="112" dur="500" fill="hold"/>
                                        <p:tgtEl>
                                          <p:spTgt spid="24"/>
                                        </p:tgtEl>
                                        <p:attrNameLst>
                                          <p:attrName>ppt_x</p:attrName>
                                        </p:attrNameLst>
                                      </p:cBhvr>
                                      <p:tavLst>
                                        <p:tav tm="0">
                                          <p:val>
                                            <p:strVal val="#ppt_x"/>
                                          </p:val>
                                        </p:tav>
                                        <p:tav tm="100000">
                                          <p:val>
                                            <p:strVal val="#ppt_x"/>
                                          </p:val>
                                        </p:tav>
                                      </p:tavLst>
                                    </p:anim>
                                    <p:anim calcmode="lin" valueType="num">
                                      <p:cBhvr additive="base">
                                        <p:cTn id="113" dur="500" fill="hold"/>
                                        <p:tgtEl>
                                          <p:spTgt spid="24"/>
                                        </p:tgtEl>
                                        <p:attrNameLst>
                                          <p:attrName>ppt_y</p:attrName>
                                        </p:attrNameLst>
                                      </p:cBhvr>
                                      <p:tavLst>
                                        <p:tav tm="0">
                                          <p:val>
                                            <p:strVal val="1+#ppt_h/2"/>
                                          </p:val>
                                        </p:tav>
                                        <p:tav tm="100000">
                                          <p:val>
                                            <p:strVal val="#ppt_y"/>
                                          </p:val>
                                        </p:tav>
                                      </p:tavLst>
                                    </p:anim>
                                  </p:childTnLst>
                                </p:cTn>
                              </p:par>
                            </p:childTnLst>
                          </p:cTn>
                        </p:par>
                        <p:par>
                          <p:cTn id="114" fill="hold">
                            <p:stCondLst>
                              <p:cond delay="11000"/>
                            </p:stCondLst>
                            <p:childTnLst>
                              <p:par>
                                <p:cTn id="115" presetID="2" presetClass="entr" presetSubtype="4" fill="hold" nodeType="afterEffect">
                                  <p:stCondLst>
                                    <p:cond delay="0"/>
                                  </p:stCondLst>
                                  <p:childTnLst>
                                    <p:set>
                                      <p:cBhvr>
                                        <p:cTn id="116" dur="1" fill="hold">
                                          <p:stCondLst>
                                            <p:cond delay="0"/>
                                          </p:stCondLst>
                                        </p:cTn>
                                        <p:tgtEl>
                                          <p:spTgt spid="27"/>
                                        </p:tgtEl>
                                        <p:attrNameLst>
                                          <p:attrName>style.visibility</p:attrName>
                                        </p:attrNameLst>
                                      </p:cBhvr>
                                      <p:to>
                                        <p:strVal val="visible"/>
                                      </p:to>
                                    </p:set>
                                    <p:anim calcmode="lin" valueType="num">
                                      <p:cBhvr additive="base">
                                        <p:cTn id="117" dur="500" fill="hold"/>
                                        <p:tgtEl>
                                          <p:spTgt spid="27"/>
                                        </p:tgtEl>
                                        <p:attrNameLst>
                                          <p:attrName>ppt_x</p:attrName>
                                        </p:attrNameLst>
                                      </p:cBhvr>
                                      <p:tavLst>
                                        <p:tav tm="0">
                                          <p:val>
                                            <p:strVal val="#ppt_x"/>
                                          </p:val>
                                        </p:tav>
                                        <p:tav tm="100000">
                                          <p:val>
                                            <p:strVal val="#ppt_x"/>
                                          </p:val>
                                        </p:tav>
                                      </p:tavLst>
                                    </p:anim>
                                    <p:anim calcmode="lin" valueType="num">
                                      <p:cBhvr additive="base">
                                        <p:cTn id="118" dur="500" fill="hold"/>
                                        <p:tgtEl>
                                          <p:spTgt spid="27"/>
                                        </p:tgtEl>
                                        <p:attrNameLst>
                                          <p:attrName>ppt_y</p:attrName>
                                        </p:attrNameLst>
                                      </p:cBhvr>
                                      <p:tavLst>
                                        <p:tav tm="0">
                                          <p:val>
                                            <p:strVal val="1+#ppt_h/2"/>
                                          </p:val>
                                        </p:tav>
                                        <p:tav tm="100000">
                                          <p:val>
                                            <p:strVal val="#ppt_y"/>
                                          </p:val>
                                        </p:tav>
                                      </p:tavLst>
                                    </p:anim>
                                  </p:childTnLst>
                                </p:cTn>
                              </p:par>
                            </p:childTnLst>
                          </p:cTn>
                        </p:par>
                        <p:par>
                          <p:cTn id="119" fill="hold">
                            <p:stCondLst>
                              <p:cond delay="11500"/>
                            </p:stCondLst>
                            <p:childTnLst>
                              <p:par>
                                <p:cTn id="120" presetID="2" presetClass="entr" presetSubtype="4" fill="hold" nodeType="afterEffect">
                                  <p:stCondLst>
                                    <p:cond delay="0"/>
                                  </p:stCondLst>
                                  <p:childTnLst>
                                    <p:set>
                                      <p:cBhvr>
                                        <p:cTn id="121" dur="1" fill="hold">
                                          <p:stCondLst>
                                            <p:cond delay="0"/>
                                          </p:stCondLst>
                                        </p:cTn>
                                        <p:tgtEl>
                                          <p:spTgt spid="1025"/>
                                        </p:tgtEl>
                                        <p:attrNameLst>
                                          <p:attrName>style.visibility</p:attrName>
                                        </p:attrNameLst>
                                      </p:cBhvr>
                                      <p:to>
                                        <p:strVal val="visible"/>
                                      </p:to>
                                    </p:set>
                                    <p:anim calcmode="lin" valueType="num">
                                      <p:cBhvr additive="base">
                                        <p:cTn id="122" dur="500" fill="hold"/>
                                        <p:tgtEl>
                                          <p:spTgt spid="1025"/>
                                        </p:tgtEl>
                                        <p:attrNameLst>
                                          <p:attrName>ppt_x</p:attrName>
                                        </p:attrNameLst>
                                      </p:cBhvr>
                                      <p:tavLst>
                                        <p:tav tm="0">
                                          <p:val>
                                            <p:strVal val="#ppt_x"/>
                                          </p:val>
                                        </p:tav>
                                        <p:tav tm="100000">
                                          <p:val>
                                            <p:strVal val="#ppt_x"/>
                                          </p:val>
                                        </p:tav>
                                      </p:tavLst>
                                    </p:anim>
                                    <p:anim calcmode="lin" valueType="num">
                                      <p:cBhvr additive="base">
                                        <p:cTn id="123" dur="500" fill="hold"/>
                                        <p:tgtEl>
                                          <p:spTgt spid="1025"/>
                                        </p:tgtEl>
                                        <p:attrNameLst>
                                          <p:attrName>ppt_y</p:attrName>
                                        </p:attrNameLst>
                                      </p:cBhvr>
                                      <p:tavLst>
                                        <p:tav tm="0">
                                          <p:val>
                                            <p:strVal val="1+#ppt_h/2"/>
                                          </p:val>
                                        </p:tav>
                                        <p:tav tm="100000">
                                          <p:val>
                                            <p:strVal val="#ppt_y"/>
                                          </p:val>
                                        </p:tav>
                                      </p:tavLst>
                                    </p:anim>
                                  </p:childTnLst>
                                </p:cTn>
                              </p:par>
                            </p:childTnLst>
                          </p:cTn>
                        </p:par>
                        <p:par>
                          <p:cTn id="124" fill="hold">
                            <p:stCondLst>
                              <p:cond delay="12000"/>
                            </p:stCondLst>
                            <p:childTnLst>
                              <p:par>
                                <p:cTn id="125" presetID="2" presetClass="entr" presetSubtype="4" fill="hold" nodeType="afterEffect">
                                  <p:stCondLst>
                                    <p:cond delay="0"/>
                                  </p:stCondLst>
                                  <p:childTnLst>
                                    <p:set>
                                      <p:cBhvr>
                                        <p:cTn id="126" dur="1" fill="hold">
                                          <p:stCondLst>
                                            <p:cond delay="0"/>
                                          </p:stCondLst>
                                        </p:cTn>
                                        <p:tgtEl>
                                          <p:spTgt spid="1035"/>
                                        </p:tgtEl>
                                        <p:attrNameLst>
                                          <p:attrName>style.visibility</p:attrName>
                                        </p:attrNameLst>
                                      </p:cBhvr>
                                      <p:to>
                                        <p:strVal val="visible"/>
                                      </p:to>
                                    </p:set>
                                    <p:anim calcmode="lin" valueType="num">
                                      <p:cBhvr additive="base">
                                        <p:cTn id="127" dur="500" fill="hold"/>
                                        <p:tgtEl>
                                          <p:spTgt spid="1035"/>
                                        </p:tgtEl>
                                        <p:attrNameLst>
                                          <p:attrName>ppt_x</p:attrName>
                                        </p:attrNameLst>
                                      </p:cBhvr>
                                      <p:tavLst>
                                        <p:tav tm="0">
                                          <p:val>
                                            <p:strVal val="#ppt_x"/>
                                          </p:val>
                                        </p:tav>
                                        <p:tav tm="100000">
                                          <p:val>
                                            <p:strVal val="#ppt_x"/>
                                          </p:val>
                                        </p:tav>
                                      </p:tavLst>
                                    </p:anim>
                                    <p:anim calcmode="lin" valueType="num">
                                      <p:cBhvr additive="base">
                                        <p:cTn id="128" dur="500" fill="hold"/>
                                        <p:tgtEl>
                                          <p:spTgt spid="1035"/>
                                        </p:tgtEl>
                                        <p:attrNameLst>
                                          <p:attrName>ppt_y</p:attrName>
                                        </p:attrNameLst>
                                      </p:cBhvr>
                                      <p:tavLst>
                                        <p:tav tm="0">
                                          <p:val>
                                            <p:strVal val="1+#ppt_h/2"/>
                                          </p:val>
                                        </p:tav>
                                        <p:tav tm="100000">
                                          <p:val>
                                            <p:strVal val="#ppt_y"/>
                                          </p:val>
                                        </p:tav>
                                      </p:tavLst>
                                    </p:anim>
                                  </p:childTnLst>
                                </p:cTn>
                              </p:par>
                            </p:childTnLst>
                          </p:cTn>
                        </p:par>
                        <p:par>
                          <p:cTn id="129" fill="hold">
                            <p:stCondLst>
                              <p:cond delay="12500"/>
                            </p:stCondLst>
                            <p:childTnLst>
                              <p:par>
                                <p:cTn id="130" presetID="2" presetClass="entr" presetSubtype="4" fill="hold" nodeType="afterEffect">
                                  <p:stCondLst>
                                    <p:cond delay="0"/>
                                  </p:stCondLst>
                                  <p:childTnLst>
                                    <p:set>
                                      <p:cBhvr>
                                        <p:cTn id="131" dur="1" fill="hold">
                                          <p:stCondLst>
                                            <p:cond delay="0"/>
                                          </p:stCondLst>
                                        </p:cTn>
                                        <p:tgtEl>
                                          <p:spTgt spid="1033"/>
                                        </p:tgtEl>
                                        <p:attrNameLst>
                                          <p:attrName>style.visibility</p:attrName>
                                        </p:attrNameLst>
                                      </p:cBhvr>
                                      <p:to>
                                        <p:strVal val="visible"/>
                                      </p:to>
                                    </p:set>
                                    <p:anim calcmode="lin" valueType="num">
                                      <p:cBhvr additive="base">
                                        <p:cTn id="132" dur="500" fill="hold"/>
                                        <p:tgtEl>
                                          <p:spTgt spid="1033"/>
                                        </p:tgtEl>
                                        <p:attrNameLst>
                                          <p:attrName>ppt_x</p:attrName>
                                        </p:attrNameLst>
                                      </p:cBhvr>
                                      <p:tavLst>
                                        <p:tav tm="0">
                                          <p:val>
                                            <p:strVal val="#ppt_x"/>
                                          </p:val>
                                        </p:tav>
                                        <p:tav tm="100000">
                                          <p:val>
                                            <p:strVal val="#ppt_x"/>
                                          </p:val>
                                        </p:tav>
                                      </p:tavLst>
                                    </p:anim>
                                    <p:anim calcmode="lin" valueType="num">
                                      <p:cBhvr additive="base">
                                        <p:cTn id="133" dur="500" fill="hold"/>
                                        <p:tgtEl>
                                          <p:spTgt spid="10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8" grpId="0" animBg="1"/>
      <p:bldP spid="9" grpId="0" animBg="1"/>
      <p:bldP spid="7" grpId="0" animBg="1"/>
      <p:bldP spid="10" grpId="0" animBg="1"/>
      <p:bldP spid="11" grpId="0" animBg="1"/>
      <p:bldP spid="12" grpId="0" animBg="1"/>
      <p:bldP spid="10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IL TERRITORIO</a:t>
            </a:r>
            <a:endParaRPr lang="it-IT"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 name="Segnaposto contenuto 3"/>
          <p:cNvSpPr>
            <a:spLocks noGrp="1"/>
          </p:cNvSpPr>
          <p:nvPr>
            <p:ph idx="1"/>
          </p:nvPr>
        </p:nvSpPr>
        <p:spPr>
          <a:xfrm>
            <a:off x="457200" y="1600201"/>
            <a:ext cx="8229600" cy="3905249"/>
          </a:xfrm>
        </p:spPr>
        <p:txBody>
          <a:bodyPr>
            <a:normAutofit lnSpcReduction="10000"/>
          </a:bodyPr>
          <a:lstStyle/>
          <a:p>
            <a:pPr marL="0" indent="0" algn="just">
              <a:buNone/>
            </a:pPr>
            <a:r>
              <a:rPr lang="it-IT" dirty="0"/>
              <a:t>Il Vesuvio è un vulcano situato in Italia. In posizione dominante rispetto al golfo di Napoli, è l'unico vulcano attivo dell'Europa </a:t>
            </a:r>
            <a:r>
              <a:rPr lang="it-IT" dirty="0" smtClean="0"/>
              <a:t>continentale e </a:t>
            </a:r>
            <a:r>
              <a:rPr lang="it-IT" dirty="0"/>
              <a:t>quello più studiato nel </a:t>
            </a:r>
            <a:r>
              <a:rPr lang="it-IT" dirty="0" smtClean="0"/>
              <a:t>mondo, nonché </a:t>
            </a:r>
            <a:r>
              <a:rPr lang="it-IT" dirty="0"/>
              <a:t>uno dei più pericolosi a causa dell'elevata popolazione delle zone </a:t>
            </a:r>
            <a:r>
              <a:rPr lang="it-IT" dirty="0" smtClean="0"/>
              <a:t>circostanti.</a:t>
            </a:r>
          </a:p>
          <a:p>
            <a:pPr marL="0" indent="0" algn="just">
              <a:buNone/>
            </a:pPr>
            <a:r>
              <a:rPr lang="it-IT" dirty="0" smtClean="0"/>
              <a:t>Con </a:t>
            </a:r>
            <a:r>
              <a:rPr lang="it-IT" dirty="0" smtClean="0">
                <a:hlinkClick r:id="rId2" action="ppaction://hlinkfile"/>
              </a:rPr>
              <a:t>l’eruzione del 79 d.C.</a:t>
            </a:r>
            <a:r>
              <a:rPr lang="it-IT" dirty="0" smtClean="0"/>
              <a:t>, il Vesuvio fu sottoposto a un cambiamento radicale.</a:t>
            </a:r>
          </a:p>
        </p:txBody>
      </p:sp>
      <p:pic>
        <p:nvPicPr>
          <p:cNvPr id="1026" name="Picture 2" descr="C:\Users\Peppe\Downloads\11_vesuvio_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38375" y="5301208"/>
            <a:ext cx="4667250" cy="135255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CasellaDiTesto 1"/>
          <p:cNvSpPr txBox="1"/>
          <p:nvPr/>
        </p:nvSpPr>
        <p:spPr>
          <a:xfrm>
            <a:off x="3239852" y="0"/>
            <a:ext cx="2664296" cy="461665"/>
          </a:xfrm>
          <a:prstGeom prst="rect">
            <a:avLst/>
          </a:prstGeom>
          <a:noFill/>
        </p:spPr>
        <p:txBody>
          <a:bodyPr wrap="square" rtlCol="0">
            <a:spAutoFit/>
          </a:bodyPr>
          <a:lstStyle/>
          <a:p>
            <a:pPr algn="ctr"/>
            <a:r>
              <a:rPr lang="it-IT"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ITALIANO E STORIA</a:t>
            </a:r>
            <a:endParaRPr lang="it-IT"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xmlns="" val="3833465080"/>
      </p:ext>
    </p:extLst>
  </p:cSld>
  <p:clrMapOvr>
    <a:masterClrMapping/>
  </p:clrMapOvr>
  <mc:AlternateContent xmlns:mc="http://schemas.openxmlformats.org/markup-compatibility/2006">
    <mc:Choice xmlns:p14="http://schemas.microsoft.com/office/powerpoint/2010/main" xmlns="" Requires="p14">
      <p:transition spd="med" p14:dur="700" advClick="0" advTm="20000">
        <p:fade/>
      </p:transition>
    </mc:Choice>
    <mc:Fallback>
      <p:transition spd="med"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additive="base">
                                        <p:cTn id="2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1026"/>
                                        </p:tgtEl>
                                        <p:attrNameLst>
                                          <p:attrName>style.visibility</p:attrName>
                                        </p:attrNameLst>
                                      </p:cBhvr>
                                      <p:to>
                                        <p:strVal val="visible"/>
                                      </p:to>
                                    </p:set>
                                    <p:anim calcmode="lin" valueType="num">
                                      <p:cBhvr additive="base">
                                        <p:cTn id="27" dur="500" fill="hold"/>
                                        <p:tgtEl>
                                          <p:spTgt spid="1026"/>
                                        </p:tgtEl>
                                        <p:attrNameLst>
                                          <p:attrName>ppt_x</p:attrName>
                                        </p:attrNameLst>
                                      </p:cBhvr>
                                      <p:tavLst>
                                        <p:tav tm="0">
                                          <p:val>
                                            <p:strVal val="#ppt_x"/>
                                          </p:val>
                                        </p:tav>
                                        <p:tav tm="100000">
                                          <p:val>
                                            <p:strVal val="#ppt_x"/>
                                          </p:val>
                                        </p:tav>
                                      </p:tavLst>
                                    </p:anim>
                                    <p:anim calcmode="lin" valueType="num">
                                      <p:cBhvr additive="base">
                                        <p:cTn id="28" dur="500" fill="hold"/>
                                        <p:tgtEl>
                                          <p:spTgt spid="1026"/>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6" presetClass="emph" presetSubtype="0" fill="hold" nodeType="afterEffect">
                                  <p:stCondLst>
                                    <p:cond delay="15000"/>
                                  </p:stCondLst>
                                  <p:childTnLst>
                                    <p:animScale>
                                      <p:cBhvr>
                                        <p:cTn id="31" dur="2000" fill="hold"/>
                                        <p:tgtEl>
                                          <p:spTgt spid="10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MOUNT VESUVIUS</a:t>
            </a:r>
            <a:endParaRPr lang="it-IT"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Segnaposto contenuto 2"/>
          <p:cNvSpPr>
            <a:spLocks noGrp="1"/>
          </p:cNvSpPr>
          <p:nvPr>
            <p:ph idx="1"/>
          </p:nvPr>
        </p:nvSpPr>
        <p:spPr/>
        <p:txBody>
          <a:bodyPr/>
          <a:lstStyle/>
          <a:p>
            <a:pPr marL="0" indent="0" algn="just">
              <a:buNone/>
            </a:pPr>
            <a:r>
              <a:rPr lang="en-US" dirty="0">
                <a:hlinkClick r:id="rId2" action="ppaction://hlinkfile"/>
              </a:rPr>
              <a:t>Vesuvius</a:t>
            </a:r>
            <a:r>
              <a:rPr lang="en-US" dirty="0"/>
              <a:t> is the only active volcano in continental Europe, and has produced some of the biggest volcanic eruptions of the continent. Located on the west coast of Italy, in the Campania region, overlooking the bay and the city of Naples and is located in the crater of the volcano </a:t>
            </a:r>
            <a:r>
              <a:rPr lang="en-US" dirty="0" err="1"/>
              <a:t>Somma</a:t>
            </a:r>
            <a:r>
              <a:rPr lang="en-US" dirty="0"/>
              <a:t>, to 1281 meters </a:t>
            </a:r>
            <a:r>
              <a:rPr lang="en-US" dirty="0" err="1"/>
              <a:t>s.l.m</a:t>
            </a:r>
            <a:r>
              <a:rPr lang="en-US" dirty="0"/>
              <a:t>. Vesuvius is famous for the eruption of AD 79 which destroyed the cities of Pompeii and Herculaneum. </a:t>
            </a:r>
            <a:endParaRPr lang="it-IT" dirty="0"/>
          </a:p>
        </p:txBody>
      </p:sp>
      <p:sp>
        <p:nvSpPr>
          <p:cNvPr id="4" name="CasellaDiTesto 3"/>
          <p:cNvSpPr txBox="1"/>
          <p:nvPr/>
        </p:nvSpPr>
        <p:spPr>
          <a:xfrm>
            <a:off x="3311860" y="-6198"/>
            <a:ext cx="2520280" cy="461665"/>
          </a:xfrm>
          <a:prstGeom prst="rect">
            <a:avLst/>
          </a:prstGeom>
          <a:noFill/>
        </p:spPr>
        <p:txBody>
          <a:bodyPr wrap="square" rtlCol="0">
            <a:spAutoFit/>
          </a:bodyPr>
          <a:lstStyle/>
          <a:p>
            <a:pPr algn="ctr"/>
            <a:r>
              <a:rPr lang="it-IT"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INGLESE</a:t>
            </a:r>
            <a:endParaRPr lang="it-IT"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xmlns="" val="2311213086"/>
      </p:ext>
    </p:extLst>
  </p:cSld>
  <p:clrMapOvr>
    <a:masterClrMapping/>
  </p:clrMapOvr>
  <mc:AlternateContent xmlns:mc="http://schemas.openxmlformats.org/markup-compatibility/2006">
    <mc:Choice xmlns:p14="http://schemas.microsoft.com/office/powerpoint/2010/main" xmlns="" Requires="p14">
      <p:transition spd="med" p14:dur="700" advClick="0" advTm="20000">
        <p:fade/>
      </p:transition>
    </mc:Choice>
    <mc:Fallback>
      <p:transition spd="med"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93547" y="1268760"/>
            <a:ext cx="8942950" cy="4968551"/>
          </a:xfrm>
        </p:spPr>
        <p:txBody>
          <a:bodyPr>
            <a:normAutofit fontScale="92500" lnSpcReduction="20000"/>
          </a:bodyPr>
          <a:lstStyle/>
          <a:p>
            <a:pPr marL="0" indent="0" algn="just">
              <a:buNone/>
            </a:pPr>
            <a:r>
              <a:rPr lang="it-IT" dirty="0" smtClean="0"/>
              <a:t>La classe 4^C SIA, con l’insegnante di matematica, si è recata nel laboratorio situato al 4° piano ed in collaborazione con gli alunni con bisogni educativi speciali, ha realizzato prodotti decorativi vari, ottenuti  utilizzando forme geometriche, fogli, squadre e matite colorate. Per noi alunni di quarta è stata un’esperienza unica essere i tutor di questi ragazzi speciali che ci hanno mostrato affetto e amicizia.</a:t>
            </a:r>
          </a:p>
          <a:p>
            <a:pPr marL="0" indent="0" algn="just">
              <a:buNone/>
            </a:pPr>
            <a:r>
              <a:rPr lang="it-IT" dirty="0" smtClean="0"/>
              <a:t>Inoltre, la 4^C SIA ha realizzato queste borse di jeans servendosi di materiale riciclato. Riciclare è fondamentale  per ridurre l’inquinamento all’interno del nostro territorio.</a:t>
            </a:r>
            <a:endParaRPr lang="it-IT" dirty="0"/>
          </a:p>
        </p:txBody>
      </p:sp>
      <p:sp>
        <p:nvSpPr>
          <p:cNvPr id="5" name="CasellaDiTesto 4"/>
          <p:cNvSpPr txBox="1"/>
          <p:nvPr/>
        </p:nvSpPr>
        <p:spPr>
          <a:xfrm>
            <a:off x="3563888" y="260648"/>
            <a:ext cx="2144578" cy="461665"/>
          </a:xfrm>
          <a:prstGeom prst="rect">
            <a:avLst/>
          </a:prstGeom>
          <a:noFill/>
        </p:spPr>
        <p:txBody>
          <a:bodyPr wrap="square" rtlCol="0">
            <a:spAutoFit/>
          </a:bodyPr>
          <a:lstStyle/>
          <a:p>
            <a:pPr algn="ctr"/>
            <a:r>
              <a:rPr lang="it-IT"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MATEMATICA</a:t>
            </a:r>
            <a:endParaRPr lang="it-IT"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xmlns="" val="3596808099"/>
      </p:ext>
    </p:extLst>
  </p:cSld>
  <p:clrMapOvr>
    <a:masterClrMapping/>
  </p:clrMapOvr>
  <mc:AlternateContent xmlns:mc="http://schemas.openxmlformats.org/markup-compatibility/2006">
    <mc:Choice xmlns:p14="http://schemas.microsoft.com/office/powerpoint/2010/main" xmlns="" Requires="p14">
      <p:transition spd="med" p14:dur="700" advClick="0" advTm="20000">
        <p:fade/>
      </p:transition>
    </mc:Choice>
    <mc:Fallback>
      <p:transition spd="med"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436096" y="0"/>
            <a:ext cx="3707904" cy="2780928"/>
          </a:xfrm>
          <a:prstGeom prst="rect">
            <a:avLst/>
          </a:prstGeom>
        </p:spPr>
      </p:pic>
      <p:pic>
        <p:nvPicPr>
          <p:cNvPr id="4" name="Immagin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5400000">
            <a:off x="2385141" y="90014"/>
            <a:ext cx="3152115" cy="2949793"/>
          </a:xfrm>
          <a:prstGeom prst="rect">
            <a:avLst/>
          </a:prstGeom>
        </p:spPr>
      </p:pic>
      <p:pic>
        <p:nvPicPr>
          <p:cNvPr id="5" name="Immagin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716016" y="3537012"/>
            <a:ext cx="4427984" cy="3320988"/>
          </a:xfrm>
          <a:prstGeom prst="rect">
            <a:avLst/>
          </a:prstGeom>
        </p:spPr>
      </p:pic>
      <p:pic>
        <p:nvPicPr>
          <p:cNvPr id="6" name="Immagine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5400000">
            <a:off x="-499492" y="3371202"/>
            <a:ext cx="3995936" cy="2996952"/>
          </a:xfrm>
          <a:prstGeom prst="rect">
            <a:avLst/>
          </a:prstGeom>
        </p:spPr>
      </p:pic>
    </p:spTree>
    <p:extLst>
      <p:ext uri="{BB962C8B-B14F-4D97-AF65-F5344CB8AC3E}">
        <p14:creationId xmlns:p14="http://schemas.microsoft.com/office/powerpoint/2010/main" xmlns="" val="1012056642"/>
      </p:ext>
    </p:extLst>
  </p:cSld>
  <p:clrMapOvr>
    <a:masterClrMapping/>
  </p:clrMapOvr>
  <mc:AlternateContent xmlns:mc="http://schemas.openxmlformats.org/markup-compatibility/2006">
    <mc:Choice xmlns:p14="http://schemas.microsoft.com/office/powerpoint/2010/main" xmlns="" Requires="p14">
      <p:transition spd="med" p14:dur="700" advClick="0" advTm="20000">
        <p:fade/>
      </p:transition>
    </mc:Choice>
    <mc:Fallback>
      <p:transition spd="med" advClick="0" advTm="20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080p.wmv">
            <a:hlinkClick r:id="" action="ppaction://media"/>
          </p:cNvPr>
          <p:cNvPicPr>
            <a:picLocks noGrp="1" noChangeAspect="1"/>
          </p:cNvPicPr>
          <p:nvPr>
            <p:ph idx="1"/>
            <a:videoFile r:link="rId1"/>
            <p:extLst>
              <p:ext uri="{DAA4B4D4-6D71-4841-9C94-3DE7FCFB9230}">
                <p14:media xmlns:p14="http://schemas.microsoft.com/office/powerpoint/2010/main" xmlns="" r:embed="rId3">
                  <p14:trim st="3069" end="3049"/>
                </p14:media>
              </p:ext>
            </p:extLst>
          </p:nvPr>
        </p:nvPicPr>
        <p:blipFill>
          <a:blip r:embed="rId4" cstate="print"/>
          <a:stretch>
            <a:fillRect/>
          </a:stretch>
        </p:blipFill>
        <p:spPr>
          <a:xfrm>
            <a:off x="0" y="1196753"/>
            <a:ext cx="9144000" cy="5184575"/>
          </a:xfrm>
        </p:spPr>
      </p:pic>
      <p:sp>
        <p:nvSpPr>
          <p:cNvPr id="5" name="CasellaDiTesto 4"/>
          <p:cNvSpPr txBox="1"/>
          <p:nvPr/>
        </p:nvSpPr>
        <p:spPr>
          <a:xfrm>
            <a:off x="3599892" y="0"/>
            <a:ext cx="1944216" cy="461665"/>
          </a:xfrm>
          <a:prstGeom prst="rect">
            <a:avLst/>
          </a:prstGeom>
          <a:noFill/>
        </p:spPr>
        <p:txBody>
          <a:bodyPr wrap="square" rtlCol="0">
            <a:spAutoFit/>
          </a:bodyPr>
          <a:lstStyle/>
          <a:p>
            <a:pPr algn="ctr"/>
            <a:r>
              <a:rPr lang="it-IT"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MATEMATICA</a:t>
            </a:r>
            <a:endParaRPr lang="it-IT" sz="2400" dirty="0"/>
          </a:p>
        </p:txBody>
      </p:sp>
      <p:sp>
        <p:nvSpPr>
          <p:cNvPr id="6" name="CasellaDiTesto 5"/>
          <p:cNvSpPr txBox="1"/>
          <p:nvPr/>
        </p:nvSpPr>
        <p:spPr>
          <a:xfrm>
            <a:off x="3347864" y="369332"/>
            <a:ext cx="2448272" cy="769441"/>
          </a:xfrm>
          <a:prstGeom prst="rect">
            <a:avLst/>
          </a:prstGeom>
          <a:noFill/>
        </p:spPr>
        <p:txBody>
          <a:bodyPr wrap="square" rtlCol="0">
            <a:spAutoFit/>
          </a:bodyPr>
          <a:lstStyle/>
          <a:p>
            <a:pPr algn="ctr"/>
            <a:r>
              <a:rPr lang="it-IT"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FILMATO</a:t>
            </a:r>
            <a:endParaRPr lang="it-IT"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xmlns="" val="2699824276"/>
      </p:ext>
    </p:extLst>
  </p:cSld>
  <p:clrMapOvr>
    <a:masterClrMapping/>
  </p:clrMapOvr>
  <mc:AlternateContent xmlns:mc="http://schemas.openxmlformats.org/markup-compatibility/2006">
    <mc:Choice xmlns:p14="http://schemas.microsoft.com/office/powerpoint/2010/main" xmlns="" Requires="p14">
      <p:transition spd="med" p14:dur="700" advClick="0" advTm="20000">
        <p:fade/>
      </p:transition>
    </mc:Choice>
    <mc:Fallback>
      <p:transition spd="med"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 presetClass="mediacall" presetSubtype="0" fill="hold" nodeType="afterEffect">
                                  <p:stCondLst>
                                    <p:cond delay="0"/>
                                  </p:stCondLst>
                                  <p:childTnLst>
                                    <p:cmd type="call" cmd="playFrom(0.0)">
                                      <p:cBhvr>
                                        <p:cTn id="21" dur="129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4"/>
                </p:tgtEl>
              </p:cMediaNode>
            </p:video>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Eruzioni del Vesuvio</a:t>
            </a:r>
            <a:endParaRPr lang="it-IT"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aphicFrame>
        <p:nvGraphicFramePr>
          <p:cNvPr id="4" name="Segnaposto contenuto 3"/>
          <p:cNvGraphicFramePr>
            <a:graphicFrameLocks noGrp="1"/>
          </p:cNvGraphicFramePr>
          <p:nvPr>
            <p:ph idx="1"/>
            <p:extLst>
              <p:ext uri="{D42A27DB-BD31-4B8C-83A1-F6EECF244321}">
                <p14:modId xmlns:p14="http://schemas.microsoft.com/office/powerpoint/2010/main" xmlns="" val="2905066078"/>
              </p:ext>
            </p:extLst>
          </p:nvPr>
        </p:nvGraphicFramePr>
        <p:xfrm>
          <a:off x="755576" y="1988840"/>
          <a:ext cx="7560839" cy="4234158"/>
        </p:xfrm>
        <a:graphic>
          <a:graphicData uri="http://schemas.openxmlformats.org/drawingml/2006/table">
            <a:tbl>
              <a:tblPr firstRow="1">
                <a:tableStyleId>{3C2FFA5D-87B4-456A-9821-1D502468CF0F}</a:tableStyleId>
              </a:tblPr>
              <a:tblGrid>
                <a:gridCol w="1111888"/>
                <a:gridCol w="2890909"/>
                <a:gridCol w="3558042"/>
              </a:tblGrid>
              <a:tr h="405176">
                <a:tc>
                  <a:txBody>
                    <a:bodyPr/>
                    <a:lstStyle/>
                    <a:p>
                      <a:pPr algn="ctr">
                        <a:lnSpc>
                          <a:spcPct val="115000"/>
                        </a:lnSpc>
                        <a:spcAft>
                          <a:spcPts val="0"/>
                        </a:spcAft>
                      </a:pPr>
                      <a:r>
                        <a:rPr lang="it-IT" sz="1800" dirty="0">
                          <a:effectLst/>
                        </a:rPr>
                        <a:t>DATA</a:t>
                      </a:r>
                      <a:endParaRPr lang="it-IT" sz="1800" dirty="0">
                        <a:effectLst/>
                        <a:latin typeface="Calibri"/>
                        <a:ea typeface="Calibri"/>
                        <a:cs typeface="Times New Roman"/>
                      </a:endParaRPr>
                    </a:p>
                  </a:txBody>
                  <a:tcPr marL="68394" marR="68394" marT="0" marB="0"/>
                </a:tc>
                <a:tc>
                  <a:txBody>
                    <a:bodyPr/>
                    <a:lstStyle/>
                    <a:p>
                      <a:pPr algn="ctr">
                        <a:lnSpc>
                          <a:spcPct val="115000"/>
                        </a:lnSpc>
                        <a:spcAft>
                          <a:spcPts val="0"/>
                        </a:spcAft>
                      </a:pPr>
                      <a:r>
                        <a:rPr lang="it-IT" sz="1800" dirty="0">
                          <a:effectLst/>
                        </a:rPr>
                        <a:t>TIPO DI ERUZIONE</a:t>
                      </a:r>
                      <a:endParaRPr lang="it-IT" sz="1800" dirty="0">
                        <a:effectLst/>
                        <a:latin typeface="Calibri"/>
                        <a:ea typeface="Calibri"/>
                        <a:cs typeface="Times New Roman"/>
                      </a:endParaRPr>
                    </a:p>
                  </a:txBody>
                  <a:tcPr marL="68394" marR="68394" marT="0" marB="0"/>
                </a:tc>
                <a:tc>
                  <a:txBody>
                    <a:bodyPr/>
                    <a:lstStyle/>
                    <a:p>
                      <a:pPr algn="ctr">
                        <a:lnSpc>
                          <a:spcPct val="115000"/>
                        </a:lnSpc>
                        <a:spcAft>
                          <a:spcPts val="0"/>
                        </a:spcAft>
                      </a:pPr>
                      <a:r>
                        <a:rPr lang="it-IT" sz="1800" dirty="0">
                          <a:effectLst/>
                        </a:rPr>
                        <a:t>ZONE COLPITE</a:t>
                      </a:r>
                      <a:endParaRPr lang="it-IT" sz="1800" dirty="0">
                        <a:effectLst/>
                        <a:latin typeface="Calibri"/>
                        <a:ea typeface="Calibri"/>
                        <a:cs typeface="Times New Roman"/>
                      </a:endParaRPr>
                    </a:p>
                  </a:txBody>
                  <a:tcPr marL="68394" marR="68394" marT="0" marB="0"/>
                </a:tc>
              </a:tr>
              <a:tr h="614452">
                <a:tc>
                  <a:txBody>
                    <a:bodyPr/>
                    <a:lstStyle/>
                    <a:p>
                      <a:pPr algn="ctr">
                        <a:lnSpc>
                          <a:spcPct val="115000"/>
                        </a:lnSpc>
                        <a:spcAft>
                          <a:spcPts val="0"/>
                        </a:spcAft>
                      </a:pPr>
                      <a:r>
                        <a:rPr lang="it-IT" sz="1800">
                          <a:effectLst/>
                        </a:rPr>
                        <a:t>79 d.C.</a:t>
                      </a:r>
                      <a:endParaRPr lang="it-IT" sz="1800">
                        <a:effectLst/>
                        <a:latin typeface="Calibri"/>
                        <a:ea typeface="Calibri"/>
                        <a:cs typeface="Times New Roman"/>
                      </a:endParaRPr>
                    </a:p>
                  </a:txBody>
                  <a:tcPr marL="68394" marR="68394" marT="0" marB="0"/>
                </a:tc>
                <a:tc>
                  <a:txBody>
                    <a:bodyPr/>
                    <a:lstStyle/>
                    <a:p>
                      <a:pPr algn="ctr">
                        <a:lnSpc>
                          <a:spcPct val="115000"/>
                        </a:lnSpc>
                        <a:spcAft>
                          <a:spcPts val="0"/>
                        </a:spcAft>
                      </a:pPr>
                      <a:r>
                        <a:rPr lang="it-IT" sz="1800">
                          <a:effectLst/>
                        </a:rPr>
                        <a:t>ERUZIONE ESPLOSIVA PLINIANA</a:t>
                      </a:r>
                      <a:endParaRPr lang="it-IT" sz="1800">
                        <a:effectLst/>
                        <a:latin typeface="Calibri"/>
                        <a:ea typeface="Calibri"/>
                        <a:cs typeface="Times New Roman"/>
                      </a:endParaRPr>
                    </a:p>
                  </a:txBody>
                  <a:tcPr marL="68394" marR="68394" marT="0" marB="0"/>
                </a:tc>
                <a:tc>
                  <a:txBody>
                    <a:bodyPr/>
                    <a:lstStyle/>
                    <a:p>
                      <a:pPr algn="ctr">
                        <a:lnSpc>
                          <a:spcPct val="115000"/>
                        </a:lnSpc>
                        <a:spcAft>
                          <a:spcPts val="0"/>
                        </a:spcAft>
                      </a:pPr>
                      <a:r>
                        <a:rPr lang="it-IT" sz="1800" dirty="0">
                          <a:effectLst/>
                        </a:rPr>
                        <a:t>ERCOLANO, POMPEI, STABIA E OPLONTIS</a:t>
                      </a:r>
                      <a:endParaRPr lang="it-IT" sz="1800" dirty="0">
                        <a:effectLst/>
                        <a:latin typeface="Calibri"/>
                        <a:ea typeface="Calibri"/>
                        <a:cs typeface="Times New Roman"/>
                      </a:endParaRPr>
                    </a:p>
                  </a:txBody>
                  <a:tcPr marL="68394" marR="68394" marT="0" marB="0"/>
                </a:tc>
              </a:tr>
              <a:tr h="614452">
                <a:tc>
                  <a:txBody>
                    <a:bodyPr/>
                    <a:lstStyle/>
                    <a:p>
                      <a:pPr algn="ctr">
                        <a:lnSpc>
                          <a:spcPct val="115000"/>
                        </a:lnSpc>
                        <a:spcAft>
                          <a:spcPts val="0"/>
                        </a:spcAft>
                      </a:pPr>
                      <a:r>
                        <a:rPr lang="it-IT" sz="1800">
                          <a:effectLst/>
                        </a:rPr>
                        <a:t>1631</a:t>
                      </a:r>
                      <a:endParaRPr lang="it-IT" sz="1800">
                        <a:effectLst/>
                        <a:latin typeface="Calibri"/>
                        <a:ea typeface="Calibri"/>
                        <a:cs typeface="Times New Roman"/>
                      </a:endParaRPr>
                    </a:p>
                  </a:txBody>
                  <a:tcPr marL="68394" marR="68394" marT="0" marB="0"/>
                </a:tc>
                <a:tc>
                  <a:txBody>
                    <a:bodyPr/>
                    <a:lstStyle/>
                    <a:p>
                      <a:pPr algn="ctr">
                        <a:lnSpc>
                          <a:spcPct val="115000"/>
                        </a:lnSpc>
                        <a:spcAft>
                          <a:spcPts val="0"/>
                        </a:spcAft>
                      </a:pPr>
                      <a:r>
                        <a:rPr lang="it-IT" sz="1800" dirty="0">
                          <a:effectLst/>
                        </a:rPr>
                        <a:t>ERUZIONE ESPLOSIVA SUBPLINIANA</a:t>
                      </a:r>
                      <a:endParaRPr lang="it-IT" sz="1800" dirty="0">
                        <a:effectLst/>
                        <a:latin typeface="Calibri"/>
                        <a:ea typeface="Calibri"/>
                        <a:cs typeface="Times New Roman"/>
                      </a:endParaRPr>
                    </a:p>
                  </a:txBody>
                  <a:tcPr marL="68394" marR="68394" marT="0" marB="0"/>
                </a:tc>
                <a:tc>
                  <a:txBody>
                    <a:bodyPr/>
                    <a:lstStyle/>
                    <a:p>
                      <a:pPr algn="ctr">
                        <a:lnSpc>
                          <a:spcPct val="115000"/>
                        </a:lnSpc>
                        <a:spcAft>
                          <a:spcPts val="0"/>
                        </a:spcAft>
                      </a:pPr>
                      <a:r>
                        <a:rPr lang="it-IT" sz="1800">
                          <a:effectLst/>
                        </a:rPr>
                        <a:t>BARRA, PORTICI E TORRE DEL GRECO</a:t>
                      </a:r>
                      <a:endParaRPr lang="it-IT" sz="1800">
                        <a:effectLst/>
                        <a:latin typeface="Calibri"/>
                        <a:ea typeface="Calibri"/>
                        <a:cs typeface="Times New Roman"/>
                      </a:endParaRPr>
                    </a:p>
                  </a:txBody>
                  <a:tcPr marL="68394" marR="68394" marT="0" marB="0"/>
                </a:tc>
              </a:tr>
              <a:tr h="810353">
                <a:tc>
                  <a:txBody>
                    <a:bodyPr/>
                    <a:lstStyle/>
                    <a:p>
                      <a:pPr algn="ctr">
                        <a:lnSpc>
                          <a:spcPct val="115000"/>
                        </a:lnSpc>
                        <a:spcAft>
                          <a:spcPts val="0"/>
                        </a:spcAft>
                      </a:pPr>
                      <a:r>
                        <a:rPr lang="it-IT" sz="1800">
                          <a:effectLst/>
                        </a:rPr>
                        <a:t>1850</a:t>
                      </a:r>
                      <a:endParaRPr lang="it-IT" sz="1800">
                        <a:effectLst/>
                        <a:latin typeface="Calibri"/>
                        <a:ea typeface="Calibri"/>
                        <a:cs typeface="Times New Roman"/>
                      </a:endParaRPr>
                    </a:p>
                  </a:txBody>
                  <a:tcPr marL="68394" marR="68394" marT="0" marB="0"/>
                </a:tc>
                <a:tc>
                  <a:txBody>
                    <a:bodyPr/>
                    <a:lstStyle/>
                    <a:p>
                      <a:pPr algn="ctr">
                        <a:lnSpc>
                          <a:spcPct val="115000"/>
                        </a:lnSpc>
                        <a:spcAft>
                          <a:spcPts val="0"/>
                        </a:spcAft>
                      </a:pPr>
                      <a:r>
                        <a:rPr lang="it-IT" sz="1800" dirty="0">
                          <a:effectLst/>
                        </a:rPr>
                        <a:t>ERUZIONE MISTA</a:t>
                      </a:r>
                      <a:endParaRPr lang="it-IT" sz="1800" dirty="0">
                        <a:effectLst/>
                        <a:latin typeface="Calibri"/>
                        <a:ea typeface="Calibri"/>
                        <a:cs typeface="Times New Roman"/>
                      </a:endParaRPr>
                    </a:p>
                  </a:txBody>
                  <a:tcPr marL="68394" marR="68394" marT="0" marB="0"/>
                </a:tc>
                <a:tc>
                  <a:txBody>
                    <a:bodyPr/>
                    <a:lstStyle/>
                    <a:p>
                      <a:pPr algn="ctr">
                        <a:lnSpc>
                          <a:spcPct val="115000"/>
                        </a:lnSpc>
                        <a:spcAft>
                          <a:spcPts val="0"/>
                        </a:spcAft>
                      </a:pPr>
                      <a:r>
                        <a:rPr lang="it-IT" sz="1800" dirty="0">
                          <a:effectLst/>
                        </a:rPr>
                        <a:t>TERZIGNO, OTTAVIANO E TORRE ANNUNZIATA</a:t>
                      </a:r>
                      <a:endParaRPr lang="it-IT" sz="1800" dirty="0">
                        <a:effectLst/>
                        <a:latin typeface="Calibri"/>
                        <a:ea typeface="Calibri"/>
                        <a:cs typeface="Times New Roman"/>
                      </a:endParaRPr>
                    </a:p>
                  </a:txBody>
                  <a:tcPr marL="68394" marR="68394" marT="0" marB="0"/>
                </a:tc>
              </a:tr>
              <a:tr h="921678">
                <a:tc>
                  <a:txBody>
                    <a:bodyPr/>
                    <a:lstStyle/>
                    <a:p>
                      <a:pPr algn="ctr">
                        <a:lnSpc>
                          <a:spcPct val="115000"/>
                        </a:lnSpc>
                        <a:spcAft>
                          <a:spcPts val="0"/>
                        </a:spcAft>
                      </a:pPr>
                      <a:r>
                        <a:rPr lang="it-IT" sz="1800" dirty="0">
                          <a:effectLst/>
                        </a:rPr>
                        <a:t>1906</a:t>
                      </a:r>
                      <a:endParaRPr lang="it-IT" sz="1800" dirty="0">
                        <a:effectLst/>
                        <a:latin typeface="Calibri"/>
                        <a:ea typeface="Calibri"/>
                        <a:cs typeface="Times New Roman"/>
                      </a:endParaRPr>
                    </a:p>
                  </a:txBody>
                  <a:tcPr marL="68394" marR="68394" marT="0" marB="0"/>
                </a:tc>
                <a:tc>
                  <a:txBody>
                    <a:bodyPr/>
                    <a:lstStyle/>
                    <a:p>
                      <a:pPr algn="ctr">
                        <a:lnSpc>
                          <a:spcPct val="115000"/>
                        </a:lnSpc>
                        <a:spcAft>
                          <a:spcPts val="0"/>
                        </a:spcAft>
                      </a:pPr>
                      <a:r>
                        <a:rPr lang="it-IT" sz="1800">
                          <a:effectLst/>
                        </a:rPr>
                        <a:t>ERUZIONE MISTA</a:t>
                      </a:r>
                      <a:endParaRPr lang="it-IT" sz="1800">
                        <a:effectLst/>
                        <a:latin typeface="Calibri"/>
                        <a:ea typeface="Calibri"/>
                        <a:cs typeface="Times New Roman"/>
                      </a:endParaRPr>
                    </a:p>
                  </a:txBody>
                  <a:tcPr marL="68394" marR="68394" marT="0" marB="0"/>
                </a:tc>
                <a:tc>
                  <a:txBody>
                    <a:bodyPr/>
                    <a:lstStyle/>
                    <a:p>
                      <a:pPr algn="ctr">
                        <a:lnSpc>
                          <a:spcPct val="115000"/>
                        </a:lnSpc>
                        <a:spcAft>
                          <a:spcPts val="0"/>
                        </a:spcAft>
                      </a:pPr>
                      <a:r>
                        <a:rPr lang="it-IT" sz="1800" dirty="0">
                          <a:effectLst/>
                        </a:rPr>
                        <a:t>BOSCOTRECASE, TORRE ANNUNZIATA, OTTAVIANA E SOMMA VESUVIANA</a:t>
                      </a:r>
                      <a:endParaRPr lang="it-IT" sz="1800" dirty="0">
                        <a:effectLst/>
                        <a:latin typeface="Calibri"/>
                        <a:ea typeface="Calibri"/>
                        <a:cs typeface="Times New Roman"/>
                      </a:endParaRPr>
                    </a:p>
                  </a:txBody>
                  <a:tcPr marL="68394" marR="68394" marT="0" marB="0"/>
                </a:tc>
              </a:tr>
              <a:tr h="810353">
                <a:tc>
                  <a:txBody>
                    <a:bodyPr/>
                    <a:lstStyle/>
                    <a:p>
                      <a:pPr algn="ctr">
                        <a:lnSpc>
                          <a:spcPct val="115000"/>
                        </a:lnSpc>
                        <a:spcAft>
                          <a:spcPts val="0"/>
                        </a:spcAft>
                      </a:pPr>
                      <a:r>
                        <a:rPr lang="it-IT" sz="1800">
                          <a:effectLst/>
                        </a:rPr>
                        <a:t>1944</a:t>
                      </a:r>
                      <a:endParaRPr lang="it-IT" sz="1800">
                        <a:effectLst/>
                        <a:latin typeface="Calibri"/>
                        <a:ea typeface="Calibri"/>
                        <a:cs typeface="Times New Roman"/>
                      </a:endParaRPr>
                    </a:p>
                  </a:txBody>
                  <a:tcPr marL="68394" marR="68394" marT="0" marB="0"/>
                </a:tc>
                <a:tc>
                  <a:txBody>
                    <a:bodyPr/>
                    <a:lstStyle/>
                    <a:p>
                      <a:pPr algn="ctr">
                        <a:lnSpc>
                          <a:spcPct val="115000"/>
                        </a:lnSpc>
                        <a:spcAft>
                          <a:spcPts val="0"/>
                        </a:spcAft>
                      </a:pPr>
                      <a:r>
                        <a:rPr lang="it-IT" sz="1800">
                          <a:effectLst/>
                        </a:rPr>
                        <a:t>ERUZIONE MISTA</a:t>
                      </a:r>
                      <a:endParaRPr lang="it-IT" sz="1800">
                        <a:effectLst/>
                        <a:latin typeface="Calibri"/>
                        <a:ea typeface="Calibri"/>
                        <a:cs typeface="Times New Roman"/>
                      </a:endParaRPr>
                    </a:p>
                  </a:txBody>
                  <a:tcPr marL="68394" marR="68394" marT="0" marB="0"/>
                </a:tc>
                <a:tc>
                  <a:txBody>
                    <a:bodyPr/>
                    <a:lstStyle/>
                    <a:p>
                      <a:pPr algn="ctr">
                        <a:lnSpc>
                          <a:spcPct val="115000"/>
                        </a:lnSpc>
                        <a:spcAft>
                          <a:spcPts val="0"/>
                        </a:spcAft>
                      </a:pPr>
                      <a:r>
                        <a:rPr lang="it-IT" sz="1800" dirty="0">
                          <a:effectLst/>
                        </a:rPr>
                        <a:t>MASSA DI SOMMA, TERZIGNO, POMPEI E SCAFATI</a:t>
                      </a:r>
                      <a:endParaRPr lang="it-IT" sz="1800" dirty="0">
                        <a:effectLst/>
                        <a:latin typeface="Calibri"/>
                        <a:ea typeface="Calibri"/>
                        <a:cs typeface="Times New Roman"/>
                      </a:endParaRPr>
                    </a:p>
                  </a:txBody>
                  <a:tcPr marL="68394" marR="68394" marT="0" marB="0"/>
                </a:tc>
              </a:tr>
            </a:tbl>
          </a:graphicData>
        </a:graphic>
      </p:graphicFrame>
      <p:sp>
        <p:nvSpPr>
          <p:cNvPr id="3" name="CasellaDiTesto 2"/>
          <p:cNvSpPr txBox="1"/>
          <p:nvPr/>
        </p:nvSpPr>
        <p:spPr>
          <a:xfrm>
            <a:off x="3311860" y="-18799"/>
            <a:ext cx="2520280" cy="461665"/>
          </a:xfrm>
          <a:prstGeom prst="rect">
            <a:avLst/>
          </a:prstGeom>
          <a:noFill/>
        </p:spPr>
        <p:txBody>
          <a:bodyPr wrap="square" rtlCol="0">
            <a:spAutoFit/>
          </a:bodyPr>
          <a:lstStyle/>
          <a:p>
            <a:pPr algn="ctr"/>
            <a:r>
              <a:rPr lang="it-IT"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MATEMATICA</a:t>
            </a:r>
            <a:endParaRPr lang="it-IT"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xmlns="" val="2605724086"/>
      </p:ext>
    </p:extLst>
  </p:cSld>
  <p:clrMapOvr>
    <a:masterClrMapping/>
  </p:clrMapOvr>
  <mc:AlternateContent xmlns:mc="http://schemas.openxmlformats.org/markup-compatibility/2006">
    <mc:Choice xmlns:p14="http://schemas.microsoft.com/office/powerpoint/2010/main" xmlns="" Requires="p14">
      <p:transition spd="med" p14:dur="700" advClick="0" advTm="20000">
        <p:fade/>
      </p:transition>
    </mc:Choice>
    <mc:Fallback>
      <p:transition spd="med"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Evoluzione e metamorfosi del Vesuvio</a:t>
            </a:r>
            <a:endParaRPr lang="it-IT"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aphicFrame>
        <p:nvGraphicFramePr>
          <p:cNvPr id="4" name="Segnaposto contenuto 3"/>
          <p:cNvGraphicFramePr>
            <a:graphicFrameLocks noGrp="1"/>
          </p:cNvGraphicFramePr>
          <p:nvPr>
            <p:ph idx="1"/>
            <p:extLst>
              <p:ext uri="{D42A27DB-BD31-4B8C-83A1-F6EECF244321}">
                <p14:modId xmlns:p14="http://schemas.microsoft.com/office/powerpoint/2010/main" xmlns="" val="4036632121"/>
              </p:ext>
            </p:extLst>
          </p:nvPr>
        </p:nvGraphicFramePr>
        <p:xfrm>
          <a:off x="755576" y="5085184"/>
          <a:ext cx="2736304" cy="1193146"/>
        </p:xfrm>
        <a:graphic>
          <a:graphicData uri="http://schemas.openxmlformats.org/drawingml/2006/table">
            <a:tbl>
              <a:tblPr/>
              <a:tblGrid>
                <a:gridCol w="1563602"/>
                <a:gridCol w="781801"/>
                <a:gridCol w="390901"/>
              </a:tblGrid>
              <a:tr h="220475">
                <a:tc>
                  <a:txBody>
                    <a:bodyPr/>
                    <a:lstStyle/>
                    <a:p>
                      <a:pPr algn="ctr" fontAlgn="b"/>
                      <a:r>
                        <a:rPr lang="it-IT" sz="1800" b="1" i="0" u="none" strike="noStrike" dirty="0">
                          <a:solidFill>
                            <a:srgbClr val="FFFFFF"/>
                          </a:solidFill>
                          <a:effectLst/>
                          <a:latin typeface="Calibri"/>
                        </a:rPr>
                        <a:t>Epoca</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fontAlgn="b"/>
                      <a:r>
                        <a:rPr lang="it-IT" sz="1800" b="1" i="0" u="none" strike="noStrike" dirty="0">
                          <a:solidFill>
                            <a:srgbClr val="FFFFFF"/>
                          </a:solidFill>
                          <a:effectLst/>
                          <a:latin typeface="Calibri"/>
                        </a:rPr>
                        <a:t>Altezza </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fontAlgn="b"/>
                      <a:endParaRPr lang="it-IT" sz="1800" b="1" i="0" u="none" strike="noStrike" dirty="0">
                        <a:solidFill>
                          <a:srgbClr val="FFFFFF"/>
                        </a:solidFill>
                        <a:effectLst/>
                        <a:latin typeface="Calibri"/>
                      </a:endParaRP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r>
              <a:tr h="341611">
                <a:tc>
                  <a:txBody>
                    <a:bodyPr/>
                    <a:lstStyle/>
                    <a:p>
                      <a:pPr algn="ctr" fontAlgn="b"/>
                      <a:r>
                        <a:rPr lang="it-IT" sz="1800" b="1" i="0" u="none" strike="noStrike" dirty="0">
                          <a:solidFill>
                            <a:srgbClr val="000000"/>
                          </a:solidFill>
                          <a:effectLst/>
                          <a:latin typeface="Calibri"/>
                        </a:rPr>
                        <a:t>25.000 anni fa</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it-IT" sz="1800" b="0" i="0" u="none" strike="noStrike" dirty="0">
                          <a:solidFill>
                            <a:srgbClr val="000000"/>
                          </a:solidFill>
                          <a:effectLst/>
                          <a:latin typeface="Calibri"/>
                        </a:rPr>
                        <a:t>3.000</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it-IT" sz="1800" b="0" i="0" u="none" strike="noStrike">
                          <a:solidFill>
                            <a:srgbClr val="000000"/>
                          </a:solidFill>
                          <a:effectLst/>
                          <a:latin typeface="Calibri"/>
                        </a:rPr>
                        <a:t>m</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26444">
                <a:tc>
                  <a:txBody>
                    <a:bodyPr/>
                    <a:lstStyle/>
                    <a:p>
                      <a:pPr algn="ctr" fontAlgn="b"/>
                      <a:r>
                        <a:rPr lang="it-IT" sz="1800" b="1" i="0" u="none" strike="noStrike">
                          <a:solidFill>
                            <a:srgbClr val="000000"/>
                          </a:solidFill>
                          <a:effectLst/>
                          <a:latin typeface="Calibri"/>
                        </a:rPr>
                        <a:t>79 d.C.</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b"/>
                      <a:r>
                        <a:rPr lang="it-IT" sz="1800" b="0" i="0" u="none" strike="noStrike" dirty="0">
                          <a:solidFill>
                            <a:srgbClr val="000000"/>
                          </a:solidFill>
                          <a:effectLst/>
                          <a:latin typeface="Calibri"/>
                        </a:rPr>
                        <a:t>1.500</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l" fontAlgn="b"/>
                      <a:r>
                        <a:rPr lang="it-IT" sz="1800" b="0" i="0" u="none" strike="noStrike">
                          <a:solidFill>
                            <a:srgbClr val="000000"/>
                          </a:solidFill>
                          <a:effectLst/>
                          <a:latin typeface="Calibri"/>
                        </a:rPr>
                        <a:t>m</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26444">
                <a:tc>
                  <a:txBody>
                    <a:bodyPr/>
                    <a:lstStyle/>
                    <a:p>
                      <a:pPr algn="ctr" fontAlgn="b"/>
                      <a:r>
                        <a:rPr lang="it-IT" sz="1800" b="1" i="0" u="none" strike="noStrike" dirty="0">
                          <a:solidFill>
                            <a:srgbClr val="000000"/>
                          </a:solidFill>
                          <a:effectLst/>
                          <a:latin typeface="Calibri"/>
                        </a:rPr>
                        <a:t>Oggi</a:t>
                      </a: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it-IT" sz="1800" b="0" i="0" u="none" strike="noStrike" dirty="0">
                          <a:solidFill>
                            <a:srgbClr val="000000"/>
                          </a:solidFill>
                          <a:effectLst/>
                          <a:latin typeface="Calibri"/>
                        </a:rPr>
                        <a:t>1.281</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it-IT" sz="1800" b="0" i="0" u="none" strike="noStrike" dirty="0">
                          <a:solidFill>
                            <a:srgbClr val="000000"/>
                          </a:solidFill>
                          <a:effectLst/>
                          <a:latin typeface="Calibri"/>
                        </a:rPr>
                        <a:t>m</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bl>
          </a:graphicData>
        </a:graphic>
      </p:graphicFrame>
      <p:graphicFrame>
        <p:nvGraphicFramePr>
          <p:cNvPr id="6" name="Grafico 5"/>
          <p:cNvGraphicFramePr>
            <a:graphicFrameLocks/>
          </p:cNvGraphicFramePr>
          <p:nvPr>
            <p:extLst>
              <p:ext uri="{D42A27DB-BD31-4B8C-83A1-F6EECF244321}">
                <p14:modId xmlns:p14="http://schemas.microsoft.com/office/powerpoint/2010/main" xmlns="" val="3256469874"/>
              </p:ext>
            </p:extLst>
          </p:nvPr>
        </p:nvGraphicFramePr>
        <p:xfrm>
          <a:off x="3131840" y="2060848"/>
          <a:ext cx="5166320" cy="3402111"/>
        </p:xfrm>
        <a:graphic>
          <a:graphicData uri="http://schemas.openxmlformats.org/drawingml/2006/chart">
            <c:chart xmlns:c="http://schemas.openxmlformats.org/drawingml/2006/chart" xmlns:r="http://schemas.openxmlformats.org/officeDocument/2006/relationships" r:id="rId2"/>
          </a:graphicData>
        </a:graphic>
      </p:graphicFrame>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85" y="1196752"/>
            <a:ext cx="3085794" cy="15121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309937" y="-99392"/>
            <a:ext cx="2524125" cy="646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51693750"/>
      </p:ext>
    </p:extLst>
  </p:cSld>
  <p:clrMapOvr>
    <a:masterClrMapping/>
  </p:clrMapOvr>
  <mc:AlternateContent xmlns:mc="http://schemas.openxmlformats.org/markup-compatibility/2006">
    <mc:Choice xmlns:p14="http://schemas.microsoft.com/office/powerpoint/2010/main" xmlns="" Requires="p14">
      <p:transition spd="med" p14:dur="700" advClick="0" advTm="20000">
        <p:fade/>
      </p:transition>
    </mc:Choice>
    <mc:Fallback>
      <p:transition spd="med"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additive="base">
                                        <p:cTn id="7" dur="500" fill="hold"/>
                                        <p:tgtEl>
                                          <p:spTgt spid="2051"/>
                                        </p:tgtEl>
                                        <p:attrNameLst>
                                          <p:attrName>ppt_x</p:attrName>
                                        </p:attrNameLst>
                                      </p:cBhvr>
                                      <p:tavLst>
                                        <p:tav tm="0">
                                          <p:val>
                                            <p:strVal val="#ppt_x"/>
                                          </p:val>
                                        </p:tav>
                                        <p:tav tm="100000">
                                          <p:val>
                                            <p:strVal val="#ppt_x"/>
                                          </p:val>
                                        </p:tav>
                                      </p:tavLst>
                                    </p:anim>
                                    <p:anim calcmode="lin" valueType="num">
                                      <p:cBhvr additive="base">
                                        <p:cTn id="8" dur="500" fill="hold"/>
                                        <p:tgtEl>
                                          <p:spTgt spid="205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additive="base">
                                        <p:cTn id="17" dur="500" fill="hold"/>
                                        <p:tgtEl>
                                          <p:spTgt spid="2050"/>
                                        </p:tgtEl>
                                        <p:attrNameLst>
                                          <p:attrName>ppt_x</p:attrName>
                                        </p:attrNameLst>
                                      </p:cBhvr>
                                      <p:tavLst>
                                        <p:tav tm="0">
                                          <p:val>
                                            <p:strVal val="#ppt_x"/>
                                          </p:val>
                                        </p:tav>
                                        <p:tav tm="100000">
                                          <p:val>
                                            <p:strVal val="#ppt_x"/>
                                          </p:val>
                                        </p:tav>
                                      </p:tavLst>
                                    </p:anim>
                                    <p:anim calcmode="lin" valueType="num">
                                      <p:cBhvr additive="base">
                                        <p:cTn id="18" dur="500" fill="hold"/>
                                        <p:tgtEl>
                                          <p:spTgt spid="2050"/>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1+#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0-#ppt_w/2"/>
                                          </p:val>
                                        </p:tav>
                                        <p:tav tm="100000">
                                          <p:val>
                                            <p:strVal val="#ppt_x"/>
                                          </p:val>
                                        </p:tav>
                                      </p:tavLst>
                                    </p:anim>
                                    <p:anim calcmode="lin" valueType="num">
                                      <p:cBhvr additive="base">
                                        <p:cTn id="2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AsOne/>
      </p:bldGraphic>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394</TotalTime>
  <Words>752</Words>
  <Application>Microsoft Office PowerPoint</Application>
  <PresentationFormat>Presentazione su schermo (4:3)</PresentationFormat>
  <Paragraphs>94</Paragraphs>
  <Slides>17</Slides>
  <Notes>0</Notes>
  <HiddenSlides>0</HiddenSlides>
  <MMClips>1</MMClips>
  <ScaleCrop>false</ScaleCrop>
  <HeadingPairs>
    <vt:vector size="4" baseType="variant">
      <vt:variant>
        <vt:lpstr>Tema</vt:lpstr>
      </vt:variant>
      <vt:variant>
        <vt:i4>3</vt:i4>
      </vt:variant>
      <vt:variant>
        <vt:lpstr>Titoli diapositive</vt:lpstr>
      </vt:variant>
      <vt:variant>
        <vt:i4>17</vt:i4>
      </vt:variant>
    </vt:vector>
  </HeadingPairs>
  <TitlesOfParts>
    <vt:vector size="20" baseType="lpstr">
      <vt:lpstr>Tema di Office</vt:lpstr>
      <vt:lpstr>4_Tema di Office</vt:lpstr>
      <vt:lpstr>12_Tema di Office</vt:lpstr>
      <vt:lpstr> PARCO NAZIONALE DEL VESUVIO - VALORIZZAZIONE </vt:lpstr>
      <vt:lpstr>MAPPA CONCETTUALE DISCIPLINE</vt:lpstr>
      <vt:lpstr>IL TERRITORIO</vt:lpstr>
      <vt:lpstr>MOUNT VESUVIUS</vt:lpstr>
      <vt:lpstr>Diapositiva 5</vt:lpstr>
      <vt:lpstr>Diapositiva 6</vt:lpstr>
      <vt:lpstr>Diapositiva 7</vt:lpstr>
      <vt:lpstr>Eruzioni del Vesuvio</vt:lpstr>
      <vt:lpstr>Evoluzione e metamorfosi del Vesuvio</vt:lpstr>
      <vt:lpstr>Rischio di eruzione del Vesuvio (in base alla tipologia)</vt:lpstr>
      <vt:lpstr>Ripartizione per aree geografiche degli eventi sismici legati al Vesuvio</vt:lpstr>
      <vt:lpstr>DISCARICHE ABUSIVE</vt:lpstr>
      <vt:lpstr>LEGISLAZIONE A TUTELA DEL PARCO</vt:lpstr>
      <vt:lpstr>IL TURISMO</vt:lpstr>
      <vt:lpstr>ESCURSIONI SUL VESUVIO</vt:lpstr>
      <vt:lpstr>PRODOTTI TIPICI</vt:lpstr>
      <vt:lpstr>RELAZIONE FINALE</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UDA CLASSE 4^C SIA A.S. 2016-17 PARCO NAZIONALE DEL VESUVIO - VALORIZZAZIONE</dc:title>
  <dc:creator>Peppe</dc:creator>
  <cp:lastModifiedBy>Nome utente</cp:lastModifiedBy>
  <cp:revision>46</cp:revision>
  <dcterms:created xsi:type="dcterms:W3CDTF">2017-03-20T14:20:46Z</dcterms:created>
  <dcterms:modified xsi:type="dcterms:W3CDTF">2017-05-24T20:04:41Z</dcterms:modified>
</cp:coreProperties>
</file>